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7"/>
  </p:notesMasterIdLst>
  <p:handoutMasterIdLst>
    <p:handoutMasterId r:id="rId188"/>
  </p:handoutMasterIdLst>
  <p:sldIdLst>
    <p:sldId id="256" r:id="rId2"/>
    <p:sldId id="560" r:id="rId3"/>
    <p:sldId id="502" r:id="rId4"/>
    <p:sldId id="503" r:id="rId5"/>
    <p:sldId id="504" r:id="rId6"/>
    <p:sldId id="561"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549" r:id="rId52"/>
    <p:sldId id="550" r:id="rId53"/>
    <p:sldId id="551" r:id="rId54"/>
    <p:sldId id="552" r:id="rId55"/>
    <p:sldId id="553" r:id="rId56"/>
    <p:sldId id="554" r:id="rId57"/>
    <p:sldId id="555" r:id="rId58"/>
    <p:sldId id="556" r:id="rId59"/>
    <p:sldId id="557" r:id="rId60"/>
    <p:sldId id="558" r:id="rId61"/>
    <p:sldId id="559" r:id="rId62"/>
    <p:sldId id="355" r:id="rId63"/>
    <p:sldId id="437" r:id="rId64"/>
    <p:sldId id="596" r:id="rId65"/>
    <p:sldId id="438" r:id="rId66"/>
    <p:sldId id="439" r:id="rId67"/>
    <p:sldId id="597" r:id="rId68"/>
    <p:sldId id="440" r:id="rId69"/>
    <p:sldId id="598" r:id="rId70"/>
    <p:sldId id="441" r:id="rId71"/>
    <p:sldId id="599" r:id="rId72"/>
    <p:sldId id="442" r:id="rId73"/>
    <p:sldId id="600" r:id="rId74"/>
    <p:sldId id="601" r:id="rId75"/>
    <p:sldId id="602" r:id="rId76"/>
    <p:sldId id="444" r:id="rId77"/>
    <p:sldId id="445" r:id="rId78"/>
    <p:sldId id="603" r:id="rId79"/>
    <p:sldId id="446" r:id="rId80"/>
    <p:sldId id="604" r:id="rId81"/>
    <p:sldId id="605" r:id="rId82"/>
    <p:sldId id="606" r:id="rId83"/>
    <p:sldId id="450" r:id="rId84"/>
    <p:sldId id="451" r:id="rId85"/>
    <p:sldId id="452" r:id="rId86"/>
    <p:sldId id="453" r:id="rId87"/>
    <p:sldId id="454" r:id="rId88"/>
    <p:sldId id="607" r:id="rId89"/>
    <p:sldId id="456" r:id="rId90"/>
    <p:sldId id="457" r:id="rId91"/>
    <p:sldId id="608" r:id="rId92"/>
    <p:sldId id="459" r:id="rId93"/>
    <p:sldId id="460" r:id="rId94"/>
    <p:sldId id="609" r:id="rId95"/>
    <p:sldId id="610" r:id="rId96"/>
    <p:sldId id="611" r:id="rId97"/>
    <p:sldId id="612" r:id="rId98"/>
    <p:sldId id="465" r:id="rId99"/>
    <p:sldId id="466" r:id="rId100"/>
    <p:sldId id="467" r:id="rId101"/>
    <p:sldId id="468" r:id="rId102"/>
    <p:sldId id="469" r:id="rId103"/>
    <p:sldId id="470" r:id="rId104"/>
    <p:sldId id="471" r:id="rId105"/>
    <p:sldId id="472" r:id="rId106"/>
    <p:sldId id="473" r:id="rId107"/>
    <p:sldId id="474" r:id="rId108"/>
    <p:sldId id="475" r:id="rId109"/>
    <p:sldId id="476" r:id="rId110"/>
    <p:sldId id="356" r:id="rId111"/>
    <p:sldId id="360" r:id="rId112"/>
    <p:sldId id="361" r:id="rId113"/>
    <p:sldId id="362" r:id="rId114"/>
    <p:sldId id="363" r:id="rId115"/>
    <p:sldId id="364" r:id="rId116"/>
    <p:sldId id="365" r:id="rId117"/>
    <p:sldId id="369" r:id="rId118"/>
    <p:sldId id="370" r:id="rId119"/>
    <p:sldId id="371" r:id="rId120"/>
    <p:sldId id="372" r:id="rId121"/>
    <p:sldId id="373" r:id="rId122"/>
    <p:sldId id="374" r:id="rId123"/>
    <p:sldId id="375" r:id="rId124"/>
    <p:sldId id="376" r:id="rId125"/>
    <p:sldId id="377" r:id="rId126"/>
    <p:sldId id="378" r:id="rId127"/>
    <p:sldId id="426" r:id="rId128"/>
    <p:sldId id="428" r:id="rId129"/>
    <p:sldId id="430" r:id="rId130"/>
    <p:sldId id="431" r:id="rId131"/>
    <p:sldId id="429" r:id="rId132"/>
    <p:sldId id="432" r:id="rId133"/>
    <p:sldId id="433" r:id="rId134"/>
    <p:sldId id="427" r:id="rId135"/>
    <p:sldId id="341" r:id="rId136"/>
    <p:sldId id="257" r:id="rId137"/>
    <p:sldId id="270" r:id="rId138"/>
    <p:sldId id="271" r:id="rId139"/>
    <p:sldId id="258" r:id="rId140"/>
    <p:sldId id="272" r:id="rId141"/>
    <p:sldId id="273" r:id="rId142"/>
    <p:sldId id="259" r:id="rId143"/>
    <p:sldId id="260" r:id="rId144"/>
    <p:sldId id="479" r:id="rId145"/>
    <p:sldId id="261" r:id="rId146"/>
    <p:sldId id="262" r:id="rId147"/>
    <p:sldId id="265" r:id="rId148"/>
    <p:sldId id="263" r:id="rId149"/>
    <p:sldId id="264" r:id="rId150"/>
    <p:sldId id="481" r:id="rId151"/>
    <p:sldId id="482" r:id="rId152"/>
    <p:sldId id="483" r:id="rId153"/>
    <p:sldId id="484" r:id="rId154"/>
    <p:sldId id="490" r:id="rId155"/>
    <p:sldId id="492" r:id="rId156"/>
    <p:sldId id="493" r:id="rId157"/>
    <p:sldId id="491" r:id="rId158"/>
    <p:sldId id="494" r:id="rId159"/>
    <p:sldId id="495" r:id="rId160"/>
    <p:sldId id="496" r:id="rId161"/>
    <p:sldId id="497" r:id="rId162"/>
    <p:sldId id="498" r:id="rId163"/>
    <p:sldId id="499" r:id="rId164"/>
    <p:sldId id="500" r:id="rId165"/>
    <p:sldId id="594" r:id="rId166"/>
    <p:sldId id="562" r:id="rId167"/>
    <p:sldId id="563" r:id="rId168"/>
    <p:sldId id="564" r:id="rId169"/>
    <p:sldId id="565" r:id="rId170"/>
    <p:sldId id="570" r:id="rId171"/>
    <p:sldId id="571" r:id="rId172"/>
    <p:sldId id="574" r:id="rId173"/>
    <p:sldId id="575" r:id="rId174"/>
    <p:sldId id="576" r:id="rId175"/>
    <p:sldId id="577" r:id="rId176"/>
    <p:sldId id="582" r:id="rId177"/>
    <p:sldId id="583" r:id="rId178"/>
    <p:sldId id="584" r:id="rId179"/>
    <p:sldId id="585" r:id="rId180"/>
    <p:sldId id="586" r:id="rId181"/>
    <p:sldId id="587" r:id="rId182"/>
    <p:sldId id="588" r:id="rId183"/>
    <p:sldId id="589" r:id="rId184"/>
    <p:sldId id="592" r:id="rId185"/>
    <p:sldId id="593" r:id="rId18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73" autoAdjust="0"/>
  </p:normalViewPr>
  <p:slideViewPr>
    <p:cSldViewPr>
      <p:cViewPr varScale="1">
        <p:scale>
          <a:sx n="124" d="100"/>
          <a:sy n="124" d="100"/>
        </p:scale>
        <p:origin x="-1170" y="-84"/>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p>
        </p:txBody>
      </p:sp>
      <p:sp>
        <p:nvSpPr>
          <p:cNvPr id="1822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1822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p>
        </p:txBody>
      </p:sp>
      <p:sp>
        <p:nvSpPr>
          <p:cNvPr id="1822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F7501752-20EB-40AE-81B2-C0CA3C6F8E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87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925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7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87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65ECBD-9EC3-4F6C-A750-D017565B45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FC9E8F5-581C-429F-A73F-0569ED5C221C}" type="slidenum">
              <a:rPr lang="en-US" smtClean="0"/>
              <a:pPr/>
              <a:t>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smtClean="0"/>
          </a:p>
        </p:txBody>
      </p:sp>
      <p:sp>
        <p:nvSpPr>
          <p:cNvPr id="202756" name="Slide Number Placeholder 3"/>
          <p:cNvSpPr>
            <a:spLocks noGrp="1"/>
          </p:cNvSpPr>
          <p:nvPr>
            <p:ph type="sldNum" sz="quarter" idx="5"/>
          </p:nvPr>
        </p:nvSpPr>
        <p:spPr>
          <a:noFill/>
        </p:spPr>
        <p:txBody>
          <a:bodyPr/>
          <a:lstStyle/>
          <a:p>
            <a:fld id="{2CF17E12-ECFD-4191-ABB4-E87B8D53301A}" type="slidenum">
              <a:rPr lang="en-US" smtClean="0"/>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7951D7EC-8F34-439C-A15B-57C759E1DBFA}" type="slidenum">
              <a:rPr lang="en-US" smtClean="0"/>
              <a:pPr/>
              <a:t>100</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r>
              <a:rPr lang="en-US" smtClean="0"/>
              <a:t>Poikiloderma = hyperpigmentation, hypopigmentation, telangiectasias, atrophy in sun exposed areas</a:t>
            </a:r>
          </a:p>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endParaRPr lang="en-US" smtClean="0"/>
          </a:p>
        </p:txBody>
      </p:sp>
      <p:sp>
        <p:nvSpPr>
          <p:cNvPr id="295940" name="Slide Number Placeholder 3"/>
          <p:cNvSpPr>
            <a:spLocks noGrp="1"/>
          </p:cNvSpPr>
          <p:nvPr>
            <p:ph type="sldNum" sz="quarter" idx="5"/>
          </p:nvPr>
        </p:nvSpPr>
        <p:spPr>
          <a:noFill/>
        </p:spPr>
        <p:txBody>
          <a:bodyPr/>
          <a:lstStyle/>
          <a:p>
            <a:fld id="{F248E8C1-94E7-4305-9B90-EF02B767F9F1}"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endParaRPr lang="en-US" smtClean="0"/>
          </a:p>
        </p:txBody>
      </p:sp>
      <p:sp>
        <p:nvSpPr>
          <p:cNvPr id="296964" name="Slide Number Placeholder 3"/>
          <p:cNvSpPr>
            <a:spLocks noGrp="1"/>
          </p:cNvSpPr>
          <p:nvPr>
            <p:ph type="sldNum" sz="quarter" idx="5"/>
          </p:nvPr>
        </p:nvSpPr>
        <p:spPr>
          <a:noFill/>
        </p:spPr>
        <p:txBody>
          <a:bodyPr/>
          <a:lstStyle/>
          <a:p>
            <a:fld id="{DF9DDDC8-2014-4D3B-B4FB-C839786F83C6}"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endParaRPr lang="en-US" smtClean="0"/>
          </a:p>
        </p:txBody>
      </p:sp>
      <p:sp>
        <p:nvSpPr>
          <p:cNvPr id="297988" name="Slide Number Placeholder 3"/>
          <p:cNvSpPr>
            <a:spLocks noGrp="1"/>
          </p:cNvSpPr>
          <p:nvPr>
            <p:ph type="sldNum" sz="quarter" idx="5"/>
          </p:nvPr>
        </p:nvSpPr>
        <p:spPr>
          <a:noFill/>
        </p:spPr>
        <p:txBody>
          <a:bodyPr/>
          <a:lstStyle/>
          <a:p>
            <a:fld id="{23EA3B90-A890-4A14-9202-4D59C49760F6}"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6FF09C9B-B72C-4525-877C-8810EEA1E01C}" type="slidenum">
              <a:rPr lang="en-US" smtClean="0"/>
              <a:pPr/>
              <a:t>104</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r>
              <a:rPr lang="en-US" smtClean="0"/>
              <a:t>Connective tissue-vascular disorder of uncertain etiology </a:t>
            </a:r>
          </a:p>
          <a:p>
            <a:pPr eaLnBrk="1" hangingPunct="1"/>
            <a:r>
              <a:rPr lang="en-US" smtClean="0"/>
              <a:t>Bimodal age distribution with both juvenile and adult forms. </a:t>
            </a:r>
          </a:p>
          <a:p>
            <a:pPr eaLnBrk="1" hangingPunct="1"/>
            <a:r>
              <a:rPr lang="en-US" smtClean="0"/>
              <a:t>Proximal extensor inflammatory myopathy. </a:t>
            </a:r>
          </a:p>
          <a:p>
            <a:pPr eaLnBrk="1" hangingPunct="1"/>
            <a:r>
              <a:rPr lang="en-US" smtClean="0"/>
              <a:t>Elevated CPK</a:t>
            </a:r>
          </a:p>
          <a:p>
            <a:pPr eaLnBrk="1" hangingPunct="1"/>
            <a:r>
              <a:rPr lang="en-US" smtClean="0"/>
              <a:t>Therapy includes systemic corticosteroids and possibly immunosuppressive drugs with the prognosis being very good except for adults with associated advanced malignancy. </a:t>
            </a:r>
          </a:p>
          <a:p>
            <a:pPr eaLnBrk="1" hangingPunct="1"/>
            <a:endParaRPr lang="en-US" smtClean="0"/>
          </a:p>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p>
        </p:txBody>
      </p:sp>
      <p:sp>
        <p:nvSpPr>
          <p:cNvPr id="300036" name="Slide Number Placeholder 3"/>
          <p:cNvSpPr>
            <a:spLocks noGrp="1"/>
          </p:cNvSpPr>
          <p:nvPr>
            <p:ph type="sldNum" sz="quarter" idx="5"/>
          </p:nvPr>
        </p:nvSpPr>
        <p:spPr>
          <a:noFill/>
        </p:spPr>
        <p:txBody>
          <a:bodyPr/>
          <a:lstStyle/>
          <a:p>
            <a:fld id="{FFC1773C-A5FB-44DA-B7D5-1909857E7308}"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smtClean="0"/>
          </a:p>
        </p:txBody>
      </p:sp>
      <p:sp>
        <p:nvSpPr>
          <p:cNvPr id="301060" name="Slide Number Placeholder 3"/>
          <p:cNvSpPr>
            <a:spLocks noGrp="1"/>
          </p:cNvSpPr>
          <p:nvPr>
            <p:ph type="sldNum" sz="quarter" idx="5"/>
          </p:nvPr>
        </p:nvSpPr>
        <p:spPr>
          <a:noFill/>
        </p:spPr>
        <p:txBody>
          <a:bodyPr/>
          <a:lstStyle/>
          <a:p>
            <a:fld id="{47FED5CB-1AA5-4561-BA23-23DCEA450AE2}"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3FB6CC8D-C3D1-4122-A4D7-D59EDEBFF38C}" type="slidenum">
              <a:rPr lang="en-US" smtClean="0"/>
              <a:pPr/>
              <a:t>107</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r>
              <a:rPr lang="en-US" smtClean="0"/>
              <a:t>Can’t see, can’t pee, can’t climb a tree</a:t>
            </a:r>
          </a:p>
          <a:p>
            <a:pPr eaLnBrk="1" hangingPunct="1"/>
            <a:r>
              <a:rPr lang="en-US" smtClean="0"/>
              <a:t>The skin lesions occur in approximately 5% of the patients, with a predilection for the soles, extensor surfaces of the legs, penis, dorsal aspects of the hands, fingers, nails and scalp. The lesions on the plantar surface usually have thick yellow scale and are often pustular (</a:t>
            </a:r>
            <a:r>
              <a:rPr lang="en-US" b="1" smtClean="0"/>
              <a:t>keratoderma blenorrhagicum</a:t>
            </a:r>
            <a:r>
              <a:rPr lang="en-US" smtClean="0"/>
              <a:t>). Psoriatic plaques on the penis are referred to as </a:t>
            </a:r>
            <a:r>
              <a:rPr lang="en-US" b="1" smtClean="0"/>
              <a:t>balanitis circinatum. </a:t>
            </a:r>
          </a:p>
          <a:p>
            <a:pPr eaLnBrk="1" hangingPunct="1"/>
            <a:r>
              <a:rPr lang="en-US" smtClean="0"/>
              <a:t>Reiter's disease shows a strong association with </a:t>
            </a:r>
            <a:r>
              <a:rPr lang="en-US" b="1" smtClean="0"/>
              <a:t>HLA-B27</a:t>
            </a:r>
            <a:r>
              <a:rPr lang="en-US" smtClean="0"/>
              <a:t>. The disease often follows a </a:t>
            </a:r>
            <a:r>
              <a:rPr lang="en-US" i="1" smtClean="0"/>
              <a:t>Chlamydia</a:t>
            </a:r>
            <a:r>
              <a:rPr lang="en-US" smtClean="0"/>
              <a:t> or gastrointestinal infection </a:t>
            </a:r>
          </a:p>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endParaRPr lang="en-US" smtClean="0"/>
          </a:p>
        </p:txBody>
      </p:sp>
      <p:sp>
        <p:nvSpPr>
          <p:cNvPr id="303108" name="Slide Number Placeholder 3"/>
          <p:cNvSpPr>
            <a:spLocks noGrp="1"/>
          </p:cNvSpPr>
          <p:nvPr>
            <p:ph type="sldNum" sz="quarter" idx="5"/>
          </p:nvPr>
        </p:nvSpPr>
        <p:spPr>
          <a:noFill/>
        </p:spPr>
        <p:txBody>
          <a:bodyPr/>
          <a:lstStyle/>
          <a:p>
            <a:fld id="{723CBB96-D8CE-4B92-8049-B9D93EE968F4}"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endParaRPr lang="en-US" smtClean="0"/>
          </a:p>
        </p:txBody>
      </p:sp>
      <p:sp>
        <p:nvSpPr>
          <p:cNvPr id="304132" name="Slide Number Placeholder 3"/>
          <p:cNvSpPr>
            <a:spLocks noGrp="1"/>
          </p:cNvSpPr>
          <p:nvPr>
            <p:ph type="sldNum" sz="quarter" idx="5"/>
          </p:nvPr>
        </p:nvSpPr>
        <p:spPr>
          <a:noFill/>
        </p:spPr>
        <p:txBody>
          <a:bodyPr/>
          <a:lstStyle/>
          <a:p>
            <a:fld id="{9BE1CFAE-945B-45A4-B73A-44B337F9EA64}"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US" smtClean="0"/>
          </a:p>
        </p:txBody>
      </p:sp>
      <p:sp>
        <p:nvSpPr>
          <p:cNvPr id="203780" name="Slide Number Placeholder 3"/>
          <p:cNvSpPr>
            <a:spLocks noGrp="1"/>
          </p:cNvSpPr>
          <p:nvPr>
            <p:ph type="sldNum" sz="quarter" idx="5"/>
          </p:nvPr>
        </p:nvSpPr>
        <p:spPr>
          <a:noFill/>
        </p:spPr>
        <p:txBody>
          <a:bodyPr/>
          <a:lstStyle/>
          <a:p>
            <a:fld id="{854EB25E-4C45-4168-AFC8-9111779CAAA3}"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043546EE-0394-4A1A-A630-EBFC522353F1}" type="slidenum">
              <a:rPr lang="en-US" smtClean="0"/>
              <a:pPr/>
              <a:t>110</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r>
              <a:rPr lang="en-US" smtClean="0"/>
              <a:t>ssRNA virus</a:t>
            </a:r>
          </a:p>
          <a:p>
            <a:pPr eaLnBrk="1" hangingPunct="1"/>
            <a:r>
              <a:rPr lang="en-US" smtClean="0"/>
              <a:t>3.9 million infected in US</a:t>
            </a:r>
          </a:p>
          <a:p>
            <a:pPr eaLnBrk="1" hangingPunct="1"/>
            <a:r>
              <a:rPr lang="en-US" smtClean="0"/>
              <a:t>IV drug abuse, nosocomial inefction, transfusion, RARE sexual/vertical transmission</a:t>
            </a:r>
          </a:p>
          <a:p>
            <a:pPr eaLnBrk="1" hangingPunct="1"/>
            <a:r>
              <a:rPr lang="en-US" smtClean="0"/>
              <a:t>70% of infected progress to chronic HCV and up to 11% of these will develop hepatocellular cancer</a:t>
            </a:r>
          </a:p>
          <a:p>
            <a:pPr eaLnBrk="1" hangingPunct="1"/>
            <a:r>
              <a:rPr lang="en-US" smtClean="0"/>
              <a:t>Noncutaneous manifestations: Autoimmune thyroiditis, pulmonary fibrosis</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A5599C97-69DA-4538-B529-E3348F68D563}" type="slidenum">
              <a:rPr lang="en-US" smtClean="0"/>
              <a:pPr/>
              <a:t>111</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r>
              <a:rPr lang="en-US" smtClean="0"/>
              <a:t>Deficiency in Uroporphyrinogen decarboxylase; inherited, sporadic or a/w HCV</a:t>
            </a:r>
          </a:p>
          <a:p>
            <a:pPr eaLnBrk="1" hangingPunct="1"/>
            <a:r>
              <a:rPr lang="en-US" smtClean="0"/>
              <a:t>In one study 82% of patients with PCT had HCV</a:t>
            </a:r>
          </a:p>
          <a:p>
            <a:pPr eaLnBrk="1" hangingPunct="1"/>
            <a:r>
              <a:rPr lang="en-US" smtClean="0"/>
              <a:t>Triggers: alcohol, estrogens, and polygenated hydrocarbons</a:t>
            </a:r>
          </a:p>
          <a:p>
            <a:pPr eaLnBrk="1" hangingPunct="1"/>
            <a:r>
              <a:rPr lang="en-US" smtClean="0"/>
              <a:t>Treatment- phlebotomy, IFN, antimalarials</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p:spPr>
        <p:txBody>
          <a:bodyPr/>
          <a:lstStyle/>
          <a:p>
            <a:endParaRPr lang="en-US" smtClean="0"/>
          </a:p>
        </p:txBody>
      </p:sp>
      <p:sp>
        <p:nvSpPr>
          <p:cNvPr id="307204" name="Slide Number Placeholder 3"/>
          <p:cNvSpPr>
            <a:spLocks noGrp="1"/>
          </p:cNvSpPr>
          <p:nvPr>
            <p:ph type="sldNum" sz="quarter" idx="5"/>
          </p:nvPr>
        </p:nvSpPr>
        <p:spPr>
          <a:noFill/>
        </p:spPr>
        <p:txBody>
          <a:bodyPr/>
          <a:lstStyle/>
          <a:p>
            <a:fld id="{72066FC5-EE52-43E7-AB94-42CEE71B5BA1}"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a:lstStyle/>
          <a:p>
            <a:endParaRPr lang="en-US" smtClean="0"/>
          </a:p>
        </p:txBody>
      </p:sp>
      <p:sp>
        <p:nvSpPr>
          <p:cNvPr id="308228" name="Slide Number Placeholder 3"/>
          <p:cNvSpPr>
            <a:spLocks noGrp="1"/>
          </p:cNvSpPr>
          <p:nvPr>
            <p:ph type="sldNum" sz="quarter" idx="5"/>
          </p:nvPr>
        </p:nvSpPr>
        <p:spPr>
          <a:noFill/>
        </p:spPr>
        <p:txBody>
          <a:bodyPr/>
          <a:lstStyle/>
          <a:p>
            <a:fld id="{EFC38BC6-9282-4455-AF33-6D7993EBDB42}"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152D304F-728F-47FB-A2D8-EDCF500C4722}" type="slidenum">
              <a:rPr lang="en-US" smtClean="0"/>
              <a:pPr/>
              <a:t>114</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r>
              <a:rPr lang="en-US" smtClean="0"/>
              <a:t>HCV association 1-35%</a:t>
            </a:r>
          </a:p>
          <a:p>
            <a:pPr eaLnBrk="1" hangingPunct="1"/>
            <a:r>
              <a:rPr lang="en-US" smtClean="0"/>
              <a:t>Erosive mucosal LP has highest correlation with HCV</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p:spPr>
        <p:txBody>
          <a:bodyPr/>
          <a:lstStyle/>
          <a:p>
            <a:endParaRPr lang="en-US" smtClean="0"/>
          </a:p>
        </p:txBody>
      </p:sp>
      <p:sp>
        <p:nvSpPr>
          <p:cNvPr id="310276" name="Slide Number Placeholder 3"/>
          <p:cNvSpPr>
            <a:spLocks noGrp="1"/>
          </p:cNvSpPr>
          <p:nvPr>
            <p:ph type="sldNum" sz="quarter" idx="5"/>
          </p:nvPr>
        </p:nvSpPr>
        <p:spPr>
          <a:noFill/>
        </p:spPr>
        <p:txBody>
          <a:bodyPr/>
          <a:lstStyle/>
          <a:p>
            <a:fld id="{D8091FE8-423E-46EB-8A80-2FA733F50952}"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endParaRPr lang="en-US" smtClean="0"/>
          </a:p>
        </p:txBody>
      </p:sp>
      <p:sp>
        <p:nvSpPr>
          <p:cNvPr id="311300" name="Slide Number Placeholder 3"/>
          <p:cNvSpPr>
            <a:spLocks noGrp="1"/>
          </p:cNvSpPr>
          <p:nvPr>
            <p:ph type="sldNum" sz="quarter" idx="5"/>
          </p:nvPr>
        </p:nvSpPr>
        <p:spPr>
          <a:noFill/>
        </p:spPr>
        <p:txBody>
          <a:bodyPr/>
          <a:lstStyle/>
          <a:p>
            <a:fld id="{2F62B8FD-24EF-4B21-A2C6-28A50745EE07}"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A9E88B22-5249-4397-B189-443EA0CFA182}" type="slidenum">
              <a:rPr lang="en-US" smtClean="0"/>
              <a:pPr/>
              <a:t>117</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r>
              <a:rPr lang="en-US" smtClean="0"/>
              <a:t>Very common in chronic HCV</a:t>
            </a:r>
          </a:p>
          <a:p>
            <a:pPr eaLnBrk="1" hangingPunct="1"/>
            <a:r>
              <a:rPr lang="en-US" smtClean="0"/>
              <a:t>Generalized pruritis, scratching usually doesn’t help</a:t>
            </a:r>
          </a:p>
          <a:p>
            <a:pPr eaLnBrk="1" hangingPunct="1"/>
            <a:r>
              <a:rPr lang="en-US" smtClean="0"/>
              <a:t>Not always correlated with level of bile salts</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p:spPr>
        <p:txBody>
          <a:bodyPr/>
          <a:lstStyle/>
          <a:p>
            <a:endParaRPr lang="en-US" smtClean="0"/>
          </a:p>
        </p:txBody>
      </p:sp>
      <p:sp>
        <p:nvSpPr>
          <p:cNvPr id="313348" name="Slide Number Placeholder 3"/>
          <p:cNvSpPr>
            <a:spLocks noGrp="1"/>
          </p:cNvSpPr>
          <p:nvPr>
            <p:ph type="sldNum" sz="quarter" idx="5"/>
          </p:nvPr>
        </p:nvSpPr>
        <p:spPr>
          <a:noFill/>
        </p:spPr>
        <p:txBody>
          <a:bodyPr/>
          <a:lstStyle/>
          <a:p>
            <a:fld id="{AF1192D6-7693-4FC5-A5ED-41FE28E525FB}"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p:spPr>
        <p:txBody>
          <a:bodyPr/>
          <a:lstStyle/>
          <a:p>
            <a:endParaRPr lang="en-US" smtClean="0"/>
          </a:p>
        </p:txBody>
      </p:sp>
      <p:sp>
        <p:nvSpPr>
          <p:cNvPr id="314372" name="Slide Number Placeholder 3"/>
          <p:cNvSpPr>
            <a:spLocks noGrp="1"/>
          </p:cNvSpPr>
          <p:nvPr>
            <p:ph type="sldNum" sz="quarter" idx="5"/>
          </p:nvPr>
        </p:nvSpPr>
        <p:spPr>
          <a:noFill/>
        </p:spPr>
        <p:txBody>
          <a:bodyPr/>
          <a:lstStyle/>
          <a:p>
            <a:fld id="{35DDB673-2EB2-4E1C-99BD-E940D8B7DD28}"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p>
        </p:txBody>
      </p:sp>
      <p:sp>
        <p:nvSpPr>
          <p:cNvPr id="204804" name="Slide Number Placeholder 3"/>
          <p:cNvSpPr>
            <a:spLocks noGrp="1"/>
          </p:cNvSpPr>
          <p:nvPr>
            <p:ph type="sldNum" sz="quarter" idx="5"/>
          </p:nvPr>
        </p:nvSpPr>
        <p:spPr>
          <a:noFill/>
        </p:spPr>
        <p:txBody>
          <a:bodyPr/>
          <a:lstStyle/>
          <a:p>
            <a:fld id="{B3B4765A-2BD6-4C4A-ADCA-837A9E03B321}"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p:spPr>
        <p:txBody>
          <a:bodyPr/>
          <a:lstStyle/>
          <a:p>
            <a:endParaRPr lang="en-US" smtClean="0"/>
          </a:p>
        </p:txBody>
      </p:sp>
      <p:sp>
        <p:nvSpPr>
          <p:cNvPr id="315396" name="Slide Number Placeholder 3"/>
          <p:cNvSpPr>
            <a:spLocks noGrp="1"/>
          </p:cNvSpPr>
          <p:nvPr>
            <p:ph type="sldNum" sz="quarter" idx="5"/>
          </p:nvPr>
        </p:nvSpPr>
        <p:spPr>
          <a:noFill/>
        </p:spPr>
        <p:txBody>
          <a:bodyPr/>
          <a:lstStyle/>
          <a:p>
            <a:fld id="{009C998C-E6BE-4045-8FA7-77782E8E7A57}"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D1338F45-BA50-46F9-B750-833260CBEB2A}" type="slidenum">
              <a:rPr lang="en-US" smtClean="0"/>
              <a:pPr/>
              <a:t>121</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r>
              <a:rPr lang="en-US" smtClean="0"/>
              <a:t>Thyrotoxicosis, goiter, infiltrative ophthalmopathy</a:t>
            </a:r>
          </a:p>
          <a:p>
            <a:pPr eaLnBrk="1" hangingPunct="1"/>
            <a:r>
              <a:rPr lang="en-US" smtClean="0"/>
              <a:t>Dermopathy can occur in euthyroid, hypothyroid, or hyperthyroid state</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p:spPr>
        <p:txBody>
          <a:bodyPr/>
          <a:lstStyle/>
          <a:p>
            <a:endParaRPr lang="en-US" smtClean="0"/>
          </a:p>
        </p:txBody>
      </p:sp>
      <p:sp>
        <p:nvSpPr>
          <p:cNvPr id="317444" name="Slide Number Placeholder 3"/>
          <p:cNvSpPr>
            <a:spLocks noGrp="1"/>
          </p:cNvSpPr>
          <p:nvPr>
            <p:ph type="sldNum" sz="quarter" idx="5"/>
          </p:nvPr>
        </p:nvSpPr>
        <p:spPr>
          <a:noFill/>
        </p:spPr>
        <p:txBody>
          <a:bodyPr/>
          <a:lstStyle/>
          <a:p>
            <a:fld id="{A3E92A19-E0F9-4361-AB57-BF88823212C0}" type="slidenum">
              <a:rPr lang="en-US" smtClean="0"/>
              <a:pPr/>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p:spPr>
        <p:txBody>
          <a:bodyPr/>
          <a:lstStyle/>
          <a:p>
            <a:endParaRPr lang="en-US" smtClean="0"/>
          </a:p>
        </p:txBody>
      </p:sp>
      <p:sp>
        <p:nvSpPr>
          <p:cNvPr id="318468" name="Slide Number Placeholder 3"/>
          <p:cNvSpPr>
            <a:spLocks noGrp="1"/>
          </p:cNvSpPr>
          <p:nvPr>
            <p:ph type="sldNum" sz="quarter" idx="5"/>
          </p:nvPr>
        </p:nvSpPr>
        <p:spPr>
          <a:noFill/>
        </p:spPr>
        <p:txBody>
          <a:bodyPr/>
          <a:lstStyle/>
          <a:p>
            <a:fld id="{1762571B-C85C-4573-9905-910BC4BDE252}"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p:spPr>
        <p:txBody>
          <a:bodyPr/>
          <a:lstStyle/>
          <a:p>
            <a:endParaRPr lang="en-US" smtClean="0"/>
          </a:p>
        </p:txBody>
      </p:sp>
      <p:sp>
        <p:nvSpPr>
          <p:cNvPr id="319492" name="Slide Number Placeholder 3"/>
          <p:cNvSpPr>
            <a:spLocks noGrp="1"/>
          </p:cNvSpPr>
          <p:nvPr>
            <p:ph type="sldNum" sz="quarter" idx="5"/>
          </p:nvPr>
        </p:nvSpPr>
        <p:spPr>
          <a:noFill/>
        </p:spPr>
        <p:txBody>
          <a:bodyPr/>
          <a:lstStyle/>
          <a:p>
            <a:fld id="{7BE0F2F6-FD30-4729-8D14-F11550F7DAB6}"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757C83B8-1484-4A71-8523-EEACC2BC0034}" type="slidenum">
              <a:rPr lang="en-US" smtClean="0"/>
              <a:pPr/>
              <a:t>125</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mtClean="0"/>
              <a:t>Generalized myxedema = swollen, waxy appearance</a:t>
            </a:r>
          </a:p>
          <a:p>
            <a:pPr eaLnBrk="1" hangingPunct="1"/>
            <a:r>
              <a:rPr lang="en-US" smtClean="0"/>
              <a:t>Madarosis = loss of lateral third of eyebrows</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p:spPr>
        <p:txBody>
          <a:bodyPr/>
          <a:lstStyle/>
          <a:p>
            <a:endParaRPr lang="en-US" smtClean="0"/>
          </a:p>
        </p:txBody>
      </p:sp>
      <p:sp>
        <p:nvSpPr>
          <p:cNvPr id="321540" name="Slide Number Placeholder 3"/>
          <p:cNvSpPr>
            <a:spLocks noGrp="1"/>
          </p:cNvSpPr>
          <p:nvPr>
            <p:ph type="sldNum" sz="quarter" idx="5"/>
          </p:nvPr>
        </p:nvSpPr>
        <p:spPr>
          <a:noFill/>
        </p:spPr>
        <p:txBody>
          <a:bodyPr/>
          <a:lstStyle/>
          <a:p>
            <a:fld id="{3CBB5B15-F4D9-4F32-BB5E-B3B9B5B079B5}"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p:spPr>
        <p:txBody>
          <a:bodyPr/>
          <a:lstStyle/>
          <a:p>
            <a:endParaRPr lang="en-US" smtClean="0"/>
          </a:p>
        </p:txBody>
      </p:sp>
      <p:sp>
        <p:nvSpPr>
          <p:cNvPr id="322564" name="Slide Number Placeholder 3"/>
          <p:cNvSpPr>
            <a:spLocks noGrp="1"/>
          </p:cNvSpPr>
          <p:nvPr>
            <p:ph type="sldNum" sz="quarter" idx="5"/>
          </p:nvPr>
        </p:nvSpPr>
        <p:spPr>
          <a:noFill/>
        </p:spPr>
        <p:txBody>
          <a:bodyPr/>
          <a:lstStyle/>
          <a:p>
            <a:fld id="{96469CAE-F87A-407D-B170-CD2F51C660CD}"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295C7602-9B2C-4E75-8E97-D6D86B47337E}" type="slidenum">
              <a:rPr lang="en-US" smtClean="0"/>
              <a:pPr/>
              <a:t>128</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r>
              <a:rPr lang="en-US" smtClean="0"/>
              <a:t>African Americans and Hispanics &gt; Caucasians</a:t>
            </a:r>
          </a:p>
          <a:p>
            <a:pPr eaLnBrk="1" hangingPunct="1"/>
            <a:r>
              <a:rPr lang="en-US" smtClean="0"/>
              <a:t>Associated with obesity, insulin resistance</a:t>
            </a:r>
          </a:p>
          <a:p>
            <a:pPr eaLnBrk="1" hangingPunct="1"/>
            <a:r>
              <a:rPr lang="en-US" smtClean="0"/>
              <a:t>Hyperpigmented velvety plaques of the flexures</a:t>
            </a:r>
          </a:p>
          <a:p>
            <a:pPr eaLnBrk="1" hangingPunct="1"/>
            <a:r>
              <a:rPr lang="en-US" smtClean="0"/>
              <a:t>Genetic sensitivity of the skin to hyperinsulinemia</a:t>
            </a:r>
          </a:p>
          <a:p>
            <a:pPr eaLnBrk="1" hangingPunct="1"/>
            <a:r>
              <a:rPr lang="en-US" smtClean="0"/>
              <a:t>Malignant form a/w gastric ACA</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AFBD93CA-2AD5-4BEC-96C4-44CE340B5191}" type="slidenum">
              <a:rPr lang="en-US" smtClean="0"/>
              <a:pPr/>
              <a:t>129</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r>
              <a:rPr lang="en-US" smtClean="0"/>
              <a:t>Risk of malignancy greated in patients over 40.  Usually occurs withing first 3 years of dx.  Women=ovarian and berast ca, Men= gastric and lymphoma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smtClean="0"/>
          </a:p>
        </p:txBody>
      </p:sp>
      <p:sp>
        <p:nvSpPr>
          <p:cNvPr id="205828" name="Slide Number Placeholder 3"/>
          <p:cNvSpPr>
            <a:spLocks noGrp="1"/>
          </p:cNvSpPr>
          <p:nvPr>
            <p:ph type="sldNum" sz="quarter" idx="5"/>
          </p:nvPr>
        </p:nvSpPr>
        <p:spPr>
          <a:noFill/>
        </p:spPr>
        <p:txBody>
          <a:bodyPr/>
          <a:lstStyle/>
          <a:p>
            <a:fld id="{B56F1510-57A7-4D1F-9E06-07919D26C688}" type="slidenum">
              <a:rPr lang="en-US" smtClean="0"/>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1D6B9DF2-CDB3-4F82-9020-3E754EC79813}" type="slidenum">
              <a:rPr lang="en-US" smtClean="0"/>
              <a:pPr/>
              <a:t>130</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smtClean="0"/>
              <a:t>Hirsuitism, hyperpigmentations, buffalo hump, striae, telangiectasia</a:t>
            </a:r>
          </a:p>
          <a:p>
            <a:pPr eaLnBrk="1" hangingPunct="1"/>
            <a:r>
              <a:rPr lang="en-US" smtClean="0"/>
              <a:t>HTN, hypokalemia, hypoglycemia</a:t>
            </a:r>
          </a:p>
          <a:p>
            <a:pPr eaLnBrk="1" hangingPunct="1"/>
            <a:r>
              <a:rPr lang="en-US" smtClean="0"/>
              <a:t>Paraneoplastic form associated with oat cell (small cell) lung ca</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3B44AF11-5753-4524-B4C1-5FD8CCDC6270}" type="slidenum">
              <a:rPr lang="en-US" smtClean="0"/>
              <a:pPr/>
              <a:t>131</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r>
              <a:rPr lang="en-US" smtClean="0"/>
              <a:t>Rapid appearance or rapid increase in size of multiple seborrheic keratoses</a:t>
            </a:r>
          </a:p>
          <a:p>
            <a:pPr eaLnBrk="1" hangingPunct="1"/>
            <a:r>
              <a:rPr lang="en-US" smtClean="0"/>
              <a:t>Gastric or colon ca</a:t>
            </a:r>
          </a:p>
          <a:p>
            <a:pPr eaLnBrk="1" hangingPunct="1"/>
            <a:r>
              <a:rPr lang="en-US" smtClean="0"/>
              <a:t>May improve with treatment of the malignancy</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C7FE6AA7-EB3E-46CD-9F24-94904B2CC651}" type="slidenum">
              <a:rPr lang="en-US" smtClean="0"/>
              <a:pPr/>
              <a:t>132</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r>
              <a:rPr lang="en-US" smtClean="0"/>
              <a:t>Painful oral erosions and polymorphous skin lesions</a:t>
            </a:r>
          </a:p>
          <a:p>
            <a:pPr eaLnBrk="1" hangingPunct="1"/>
            <a:r>
              <a:rPr lang="en-US" smtClean="0"/>
              <a:t>Non-Hodgkin’s lymphoma, CLL, thymoma</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D88E7F3B-72F8-42B7-AF97-9BB44CB5A2E2}" type="slidenum">
              <a:rPr lang="en-US" smtClean="0"/>
              <a:pPr/>
              <a:t>133</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r>
              <a:rPr lang="en-US" smtClean="0"/>
              <a:t>Wood grain appearance erythematous rings with trailing scale.  Very pruritic.  Skin findings usually precede malignancy diagnosis</a:t>
            </a:r>
          </a:p>
          <a:p>
            <a:pPr eaLnBrk="1" hangingPunct="1"/>
            <a:r>
              <a:rPr lang="en-US" smtClean="0"/>
              <a:t>Lung most common, also with breast, bowel, bladder, and cervical ca.</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F4F3601F-53E0-46F5-A6DB-8F0546FFD2ED}" type="slidenum">
              <a:rPr lang="en-US" smtClean="0"/>
              <a:pPr/>
              <a:t>134</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r>
              <a:rPr lang="en-US" smtClean="0"/>
              <a:t>Abrupt onset of downy, soft hair on face &gt; trunk, extremitites</a:t>
            </a:r>
          </a:p>
          <a:p>
            <a:pPr eaLnBrk="1" hangingPunct="1"/>
            <a:r>
              <a:rPr lang="en-US" smtClean="0"/>
              <a:t>Lung cancer most common</a:t>
            </a:r>
          </a:p>
          <a:p>
            <a:pPr eaLnBrk="1" hangingPunct="1"/>
            <a:r>
              <a:rPr lang="en-US" smtClean="0"/>
              <a:t>May have associated glossitis</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p:spPr>
        <p:txBody>
          <a:bodyPr/>
          <a:lstStyle/>
          <a:p>
            <a:endParaRPr lang="en-US" smtClean="0"/>
          </a:p>
        </p:txBody>
      </p:sp>
      <p:sp>
        <p:nvSpPr>
          <p:cNvPr id="330756" name="Slide Number Placeholder 3"/>
          <p:cNvSpPr>
            <a:spLocks noGrp="1"/>
          </p:cNvSpPr>
          <p:nvPr>
            <p:ph type="sldNum" sz="quarter" idx="5"/>
          </p:nvPr>
        </p:nvSpPr>
        <p:spPr>
          <a:noFill/>
        </p:spPr>
        <p:txBody>
          <a:bodyPr/>
          <a:lstStyle/>
          <a:p>
            <a:fld id="{ECAA8857-7D83-4CE0-9895-787167AA1972}" type="slidenum">
              <a:rPr lang="en-US" smtClean="0"/>
              <a:pPr/>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endParaRPr lang="en-US" smtClean="0"/>
          </a:p>
        </p:txBody>
      </p:sp>
      <p:sp>
        <p:nvSpPr>
          <p:cNvPr id="331780" name="Slide Number Placeholder 3"/>
          <p:cNvSpPr>
            <a:spLocks noGrp="1"/>
          </p:cNvSpPr>
          <p:nvPr>
            <p:ph type="sldNum" sz="quarter" idx="5"/>
          </p:nvPr>
        </p:nvSpPr>
        <p:spPr>
          <a:noFill/>
        </p:spPr>
        <p:txBody>
          <a:bodyPr/>
          <a:lstStyle/>
          <a:p>
            <a:fld id="{2E33335E-755E-4FA7-9B46-960B3A132527}" type="slidenum">
              <a:rPr lang="en-US" smtClean="0"/>
              <a:pPr/>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endParaRPr lang="en-US" smtClean="0"/>
          </a:p>
        </p:txBody>
      </p:sp>
      <p:sp>
        <p:nvSpPr>
          <p:cNvPr id="332804" name="Slide Number Placeholder 3"/>
          <p:cNvSpPr>
            <a:spLocks noGrp="1"/>
          </p:cNvSpPr>
          <p:nvPr>
            <p:ph type="sldNum" sz="quarter" idx="5"/>
          </p:nvPr>
        </p:nvSpPr>
        <p:spPr>
          <a:noFill/>
        </p:spPr>
        <p:txBody>
          <a:bodyPr/>
          <a:lstStyle/>
          <a:p>
            <a:fld id="{4EDA16B7-50D2-49FD-9F98-4A66EB4AD891}" type="slidenum">
              <a:rPr lang="en-US" smtClean="0"/>
              <a:pPr/>
              <a:t>137</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a:noFill/>
        </p:spPr>
        <p:txBody>
          <a:bodyPr/>
          <a:lstStyle/>
          <a:p>
            <a:fld id="{BFD2D388-DCD0-4025-887B-0F8D8A6BD3A4}" type="slidenum">
              <a:rPr lang="en-US" smtClean="0"/>
              <a:pPr/>
              <a:t>138</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p:spPr>
        <p:txBody>
          <a:bodyPr/>
          <a:lstStyle/>
          <a:p>
            <a:endParaRPr lang="en-US" smtClean="0"/>
          </a:p>
        </p:txBody>
      </p:sp>
      <p:sp>
        <p:nvSpPr>
          <p:cNvPr id="334852" name="Slide Number Placeholder 3"/>
          <p:cNvSpPr>
            <a:spLocks noGrp="1"/>
          </p:cNvSpPr>
          <p:nvPr>
            <p:ph type="sldNum" sz="quarter" idx="5"/>
          </p:nvPr>
        </p:nvSpPr>
        <p:spPr>
          <a:noFill/>
        </p:spPr>
        <p:txBody>
          <a:bodyPr/>
          <a:lstStyle/>
          <a:p>
            <a:fld id="{D513DFF1-5F4B-4F62-847D-00447A54EB16}" type="slidenum">
              <a:rPr lang="en-US" smtClean="0"/>
              <a:pPr/>
              <a:t>139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p>
        </p:txBody>
      </p:sp>
      <p:sp>
        <p:nvSpPr>
          <p:cNvPr id="206852" name="Slide Number Placeholder 3"/>
          <p:cNvSpPr>
            <a:spLocks noGrp="1"/>
          </p:cNvSpPr>
          <p:nvPr>
            <p:ph type="sldNum" sz="quarter" idx="5"/>
          </p:nvPr>
        </p:nvSpPr>
        <p:spPr>
          <a:noFill/>
        </p:spPr>
        <p:txBody>
          <a:bodyPr/>
          <a:lstStyle/>
          <a:p>
            <a:fld id="{35FC8EC6-B80A-4FD4-A1B0-805E9654AFA9}" type="slidenum">
              <a:rPr lang="en-US" smtClean="0"/>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p>
        </p:txBody>
      </p:sp>
      <p:sp>
        <p:nvSpPr>
          <p:cNvPr id="335876" name="Slide Number Placeholder 3"/>
          <p:cNvSpPr>
            <a:spLocks noGrp="1"/>
          </p:cNvSpPr>
          <p:nvPr>
            <p:ph type="sldNum" sz="quarter" idx="5"/>
          </p:nvPr>
        </p:nvSpPr>
        <p:spPr>
          <a:noFill/>
        </p:spPr>
        <p:txBody>
          <a:bodyPr/>
          <a:lstStyle/>
          <a:p>
            <a:fld id="{B07B3E2A-8450-4F5B-9915-9BB0EC6050AE}" type="slidenum">
              <a:rPr lang="en-US" smtClean="0"/>
              <a:pPr/>
              <a:t>140</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a:noFill/>
        </p:spPr>
        <p:txBody>
          <a:bodyPr/>
          <a:lstStyle/>
          <a:p>
            <a:fld id="{D96F3229-6825-4FB7-950F-F6DDC04DA05E}" type="slidenum">
              <a:rPr lang="en-US" smtClean="0"/>
              <a:pPr/>
              <a:t>141</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p:spPr>
        <p:txBody>
          <a:bodyPr/>
          <a:lstStyle/>
          <a:p>
            <a:endParaRPr lang="en-US" smtClean="0"/>
          </a:p>
        </p:txBody>
      </p:sp>
      <p:sp>
        <p:nvSpPr>
          <p:cNvPr id="337924" name="Slide Number Placeholder 3"/>
          <p:cNvSpPr>
            <a:spLocks noGrp="1"/>
          </p:cNvSpPr>
          <p:nvPr>
            <p:ph type="sldNum" sz="quarter" idx="5"/>
          </p:nvPr>
        </p:nvSpPr>
        <p:spPr>
          <a:noFill/>
        </p:spPr>
        <p:txBody>
          <a:bodyPr/>
          <a:lstStyle/>
          <a:p>
            <a:fld id="{FBCF619A-EB27-49AD-BFD3-2C284F6780E7}" type="slidenum">
              <a:rPr lang="en-US" smtClean="0"/>
              <a:pPr/>
              <a:t>142</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endParaRPr lang="en-US" smtClean="0"/>
          </a:p>
        </p:txBody>
      </p:sp>
      <p:sp>
        <p:nvSpPr>
          <p:cNvPr id="338948" name="Slide Number Placeholder 3"/>
          <p:cNvSpPr>
            <a:spLocks noGrp="1"/>
          </p:cNvSpPr>
          <p:nvPr>
            <p:ph type="sldNum" sz="quarter" idx="5"/>
          </p:nvPr>
        </p:nvSpPr>
        <p:spPr>
          <a:noFill/>
        </p:spPr>
        <p:txBody>
          <a:bodyPr/>
          <a:lstStyle/>
          <a:p>
            <a:fld id="{B2B43735-A1EA-48CC-A234-CE00C6020E06}" type="slidenum">
              <a:rPr lang="en-US" smtClean="0"/>
              <a:pPr/>
              <a:t>143</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p:spPr>
        <p:txBody>
          <a:bodyPr/>
          <a:lstStyle/>
          <a:p>
            <a:endParaRPr lang="en-US" smtClean="0"/>
          </a:p>
        </p:txBody>
      </p:sp>
      <p:sp>
        <p:nvSpPr>
          <p:cNvPr id="339972" name="Slide Number Placeholder 3"/>
          <p:cNvSpPr>
            <a:spLocks noGrp="1"/>
          </p:cNvSpPr>
          <p:nvPr>
            <p:ph type="sldNum" sz="quarter" idx="5"/>
          </p:nvPr>
        </p:nvSpPr>
        <p:spPr>
          <a:noFill/>
        </p:spPr>
        <p:txBody>
          <a:bodyPr/>
          <a:lstStyle/>
          <a:p>
            <a:fld id="{D57E2DBD-341E-41E6-9126-DC3F818D93B0}" type="slidenum">
              <a:rPr lang="en-US" smtClean="0"/>
              <a:pPr/>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p:spPr>
        <p:txBody>
          <a:bodyPr/>
          <a:lstStyle/>
          <a:p>
            <a:endParaRPr lang="en-US" smtClean="0"/>
          </a:p>
        </p:txBody>
      </p:sp>
      <p:sp>
        <p:nvSpPr>
          <p:cNvPr id="340996" name="Slide Number Placeholder 3"/>
          <p:cNvSpPr>
            <a:spLocks noGrp="1"/>
          </p:cNvSpPr>
          <p:nvPr>
            <p:ph type="sldNum" sz="quarter" idx="5"/>
          </p:nvPr>
        </p:nvSpPr>
        <p:spPr>
          <a:noFill/>
        </p:spPr>
        <p:txBody>
          <a:bodyPr/>
          <a:lstStyle/>
          <a:p>
            <a:fld id="{7AAA6296-BB56-4B71-B075-DA7CB6507E55}" type="slidenum">
              <a:rPr lang="en-US" smtClean="0"/>
              <a:pPr/>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p:spPr>
        <p:txBody>
          <a:bodyPr/>
          <a:lstStyle/>
          <a:p>
            <a:endParaRPr lang="en-US" smtClean="0"/>
          </a:p>
        </p:txBody>
      </p:sp>
      <p:sp>
        <p:nvSpPr>
          <p:cNvPr id="342020" name="Slide Number Placeholder 3"/>
          <p:cNvSpPr>
            <a:spLocks noGrp="1"/>
          </p:cNvSpPr>
          <p:nvPr>
            <p:ph type="sldNum" sz="quarter" idx="5"/>
          </p:nvPr>
        </p:nvSpPr>
        <p:spPr>
          <a:noFill/>
        </p:spPr>
        <p:txBody>
          <a:bodyPr/>
          <a:lstStyle/>
          <a:p>
            <a:fld id="{ED820D86-2254-4992-AE87-8DC3643E5FFF}" type="slidenum">
              <a:rPr lang="en-US" smtClean="0"/>
              <a:pPr/>
              <a:t>146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endParaRPr lang="en-US" smtClean="0"/>
          </a:p>
        </p:txBody>
      </p:sp>
      <p:sp>
        <p:nvSpPr>
          <p:cNvPr id="343044" name="Slide Number Placeholder 3"/>
          <p:cNvSpPr>
            <a:spLocks noGrp="1"/>
          </p:cNvSpPr>
          <p:nvPr>
            <p:ph type="sldNum" sz="quarter" idx="5"/>
          </p:nvPr>
        </p:nvSpPr>
        <p:spPr>
          <a:noFill/>
        </p:spPr>
        <p:txBody>
          <a:bodyPr/>
          <a:lstStyle/>
          <a:p>
            <a:fld id="{52AD5408-2B27-4FDC-A5EB-6BEF76E9DEF5}" type="slidenum">
              <a:rPr lang="en-US" smtClean="0"/>
              <a:pPr/>
              <a:t>147</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endParaRPr lang="en-US" smtClean="0"/>
          </a:p>
        </p:txBody>
      </p:sp>
      <p:sp>
        <p:nvSpPr>
          <p:cNvPr id="344068" name="Slide Number Placeholder 3"/>
          <p:cNvSpPr>
            <a:spLocks noGrp="1"/>
          </p:cNvSpPr>
          <p:nvPr>
            <p:ph type="sldNum" sz="quarter" idx="5"/>
          </p:nvPr>
        </p:nvSpPr>
        <p:spPr>
          <a:noFill/>
        </p:spPr>
        <p:txBody>
          <a:bodyPr/>
          <a:lstStyle/>
          <a:p>
            <a:fld id="{A142F50B-7F3F-4448-B186-E967AD6F7B10}" type="slidenum">
              <a:rPr lang="en-US" smtClean="0"/>
              <a:pPr/>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p:spPr>
        <p:txBody>
          <a:bodyPr/>
          <a:lstStyle/>
          <a:p>
            <a:endParaRPr lang="en-US" smtClean="0"/>
          </a:p>
        </p:txBody>
      </p:sp>
      <p:sp>
        <p:nvSpPr>
          <p:cNvPr id="345092" name="Slide Number Placeholder 3"/>
          <p:cNvSpPr>
            <a:spLocks noGrp="1"/>
          </p:cNvSpPr>
          <p:nvPr>
            <p:ph type="sldNum" sz="quarter" idx="5"/>
          </p:nvPr>
        </p:nvSpPr>
        <p:spPr>
          <a:noFill/>
        </p:spPr>
        <p:txBody>
          <a:bodyPr/>
          <a:lstStyle/>
          <a:p>
            <a:fld id="{647D1194-D957-4185-886F-8AE3C05CF2BA}" type="slidenum">
              <a:rPr lang="en-US" smtClean="0"/>
              <a:pPr/>
              <a:t>149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US" smtClean="0"/>
          </a:p>
        </p:txBody>
      </p:sp>
      <p:sp>
        <p:nvSpPr>
          <p:cNvPr id="207876" name="Slide Number Placeholder 3"/>
          <p:cNvSpPr>
            <a:spLocks noGrp="1"/>
          </p:cNvSpPr>
          <p:nvPr>
            <p:ph type="sldNum" sz="quarter" idx="5"/>
          </p:nvPr>
        </p:nvSpPr>
        <p:spPr>
          <a:noFill/>
        </p:spPr>
        <p:txBody>
          <a:bodyPr/>
          <a:lstStyle/>
          <a:p>
            <a:fld id="{1CEDEC8A-27ED-4CD2-9CAC-08E72DE87E1C}" type="slidenum">
              <a:rPr lang="en-US" smtClean="0"/>
              <a:pPr/>
              <a:t>15</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p:spPr>
        <p:txBody>
          <a:bodyPr/>
          <a:lstStyle/>
          <a:p>
            <a:endParaRPr lang="en-US" smtClean="0"/>
          </a:p>
        </p:txBody>
      </p:sp>
      <p:sp>
        <p:nvSpPr>
          <p:cNvPr id="346116" name="Slide Number Placeholder 3"/>
          <p:cNvSpPr>
            <a:spLocks noGrp="1"/>
          </p:cNvSpPr>
          <p:nvPr>
            <p:ph type="sldNum" sz="quarter" idx="5"/>
          </p:nvPr>
        </p:nvSpPr>
        <p:spPr>
          <a:noFill/>
        </p:spPr>
        <p:txBody>
          <a:bodyPr/>
          <a:lstStyle/>
          <a:p>
            <a:fld id="{0D1BD7BF-0FA2-40D5-936F-DA1F7C522AA5}" type="slidenum">
              <a:rPr lang="en-US" smtClean="0"/>
              <a:pPr/>
              <a:t>150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B00BE31F-F07E-4F96-A743-B7E893304823}" type="slidenum">
              <a:rPr lang="en-US" smtClean="0"/>
              <a:pPr/>
              <a:t>151</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en-US" smtClean="0"/>
              <a:t>African American more common </a:t>
            </a:r>
          </a:p>
          <a:p>
            <a:pPr eaLnBrk="1" hangingPunct="1"/>
            <a:r>
              <a:rPr lang="en-US" smtClean="0"/>
              <a:t>Women more than men</a:t>
            </a:r>
          </a:p>
          <a:p>
            <a:pPr eaLnBrk="1" hangingPunct="1"/>
            <a:r>
              <a:rPr lang="en-US" smtClean="0"/>
              <a:t>Respiratory symptoms and hilar adenopathy some of most common symptoms</a:t>
            </a:r>
          </a:p>
          <a:p>
            <a:pPr eaLnBrk="1" hangingPunct="1"/>
            <a:r>
              <a:rPr lang="en-US" smtClean="0"/>
              <a:t>Eye, liver, CNS, renal (kidney stones) can also be involved</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p:spPr>
        <p:txBody>
          <a:bodyPr/>
          <a:lstStyle/>
          <a:p>
            <a:endParaRPr lang="en-US" smtClean="0"/>
          </a:p>
        </p:txBody>
      </p:sp>
      <p:sp>
        <p:nvSpPr>
          <p:cNvPr id="348164" name="Slide Number Placeholder 3"/>
          <p:cNvSpPr>
            <a:spLocks noGrp="1"/>
          </p:cNvSpPr>
          <p:nvPr>
            <p:ph type="sldNum" sz="quarter" idx="5"/>
          </p:nvPr>
        </p:nvSpPr>
        <p:spPr>
          <a:noFill/>
        </p:spPr>
        <p:txBody>
          <a:bodyPr/>
          <a:lstStyle/>
          <a:p>
            <a:fld id="{437602CB-0525-4E09-9AC6-AD40E272C113}" type="slidenum">
              <a:rPr lang="en-US" smtClean="0"/>
              <a:pPr/>
              <a:t>152</a:t>
            </a:fld>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p:spPr>
        <p:txBody>
          <a:bodyPr/>
          <a:lstStyle/>
          <a:p>
            <a:endParaRPr lang="en-US" smtClean="0"/>
          </a:p>
        </p:txBody>
      </p:sp>
      <p:sp>
        <p:nvSpPr>
          <p:cNvPr id="349188" name="Slide Number Placeholder 3"/>
          <p:cNvSpPr>
            <a:spLocks noGrp="1"/>
          </p:cNvSpPr>
          <p:nvPr>
            <p:ph type="sldNum" sz="quarter" idx="5"/>
          </p:nvPr>
        </p:nvSpPr>
        <p:spPr>
          <a:noFill/>
        </p:spPr>
        <p:txBody>
          <a:bodyPr/>
          <a:lstStyle/>
          <a:p>
            <a:fld id="{AA6D665F-BCC7-4C48-BB31-0F1748FDC2EB}" type="slidenum">
              <a:rPr lang="en-US" smtClean="0"/>
              <a:pPr/>
              <a:t>153</a:t>
            </a:fld>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endParaRPr lang="en-US" smtClean="0"/>
          </a:p>
        </p:txBody>
      </p:sp>
      <p:sp>
        <p:nvSpPr>
          <p:cNvPr id="350212" name="Slide Number Placeholder 3"/>
          <p:cNvSpPr>
            <a:spLocks noGrp="1"/>
          </p:cNvSpPr>
          <p:nvPr>
            <p:ph type="sldNum" sz="quarter" idx="5"/>
          </p:nvPr>
        </p:nvSpPr>
        <p:spPr>
          <a:noFill/>
        </p:spPr>
        <p:txBody>
          <a:bodyPr/>
          <a:lstStyle/>
          <a:p>
            <a:fld id="{BCBB080E-E708-4FE0-91F5-7BE14F8FFC65}" type="slidenum">
              <a:rPr lang="en-US" smtClean="0"/>
              <a:pPr/>
              <a:t>154</a:t>
            </a:fld>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p:spPr>
        <p:txBody>
          <a:bodyPr/>
          <a:lstStyle/>
          <a:p>
            <a:endParaRPr lang="en-US" smtClean="0"/>
          </a:p>
        </p:txBody>
      </p:sp>
      <p:sp>
        <p:nvSpPr>
          <p:cNvPr id="351236" name="Slide Number Placeholder 3"/>
          <p:cNvSpPr>
            <a:spLocks noGrp="1"/>
          </p:cNvSpPr>
          <p:nvPr>
            <p:ph type="sldNum" sz="quarter" idx="5"/>
          </p:nvPr>
        </p:nvSpPr>
        <p:spPr>
          <a:noFill/>
        </p:spPr>
        <p:txBody>
          <a:bodyPr/>
          <a:lstStyle/>
          <a:p>
            <a:fld id="{BEE1D675-7A89-4002-A6E9-5FF3BF122F14}" type="slidenum">
              <a:rPr lang="en-US" smtClean="0"/>
              <a:pPr/>
              <a:t>155</a:t>
            </a:fld>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p:spPr>
        <p:txBody>
          <a:bodyPr/>
          <a:lstStyle/>
          <a:p>
            <a:endParaRPr lang="en-US" smtClean="0"/>
          </a:p>
        </p:txBody>
      </p:sp>
      <p:sp>
        <p:nvSpPr>
          <p:cNvPr id="352260" name="Slide Number Placeholder 3"/>
          <p:cNvSpPr>
            <a:spLocks noGrp="1"/>
          </p:cNvSpPr>
          <p:nvPr>
            <p:ph type="sldNum" sz="quarter" idx="5"/>
          </p:nvPr>
        </p:nvSpPr>
        <p:spPr>
          <a:noFill/>
        </p:spPr>
        <p:txBody>
          <a:bodyPr/>
          <a:lstStyle/>
          <a:p>
            <a:fld id="{88216E2D-9F39-4FF2-94B6-08CACAB3025F}" type="slidenum">
              <a:rPr lang="en-US" smtClean="0"/>
              <a:pPr/>
              <a:t>156</a:t>
            </a:fld>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p:spPr>
        <p:txBody>
          <a:bodyPr/>
          <a:lstStyle/>
          <a:p>
            <a:endParaRPr lang="en-US" smtClean="0"/>
          </a:p>
        </p:txBody>
      </p:sp>
      <p:sp>
        <p:nvSpPr>
          <p:cNvPr id="353284" name="Slide Number Placeholder 3"/>
          <p:cNvSpPr>
            <a:spLocks noGrp="1"/>
          </p:cNvSpPr>
          <p:nvPr>
            <p:ph type="sldNum" sz="quarter" idx="5"/>
          </p:nvPr>
        </p:nvSpPr>
        <p:spPr>
          <a:noFill/>
        </p:spPr>
        <p:txBody>
          <a:bodyPr/>
          <a:lstStyle/>
          <a:p>
            <a:fld id="{76071FE1-5535-486C-ADC5-4C18119E69E2}" type="slidenum">
              <a:rPr lang="en-US" smtClean="0"/>
              <a:pPr/>
              <a:t>157</a:t>
            </a:fld>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p:spPr>
        <p:txBody>
          <a:bodyPr/>
          <a:lstStyle/>
          <a:p>
            <a:endParaRPr lang="en-US" smtClean="0"/>
          </a:p>
        </p:txBody>
      </p:sp>
      <p:sp>
        <p:nvSpPr>
          <p:cNvPr id="354308" name="Slide Number Placeholder 3"/>
          <p:cNvSpPr>
            <a:spLocks noGrp="1"/>
          </p:cNvSpPr>
          <p:nvPr>
            <p:ph type="sldNum" sz="quarter" idx="5"/>
          </p:nvPr>
        </p:nvSpPr>
        <p:spPr>
          <a:noFill/>
        </p:spPr>
        <p:txBody>
          <a:bodyPr/>
          <a:lstStyle/>
          <a:p>
            <a:fld id="{F17DE227-CBBA-4C1E-A9D3-E3570075B4BC}" type="slidenum">
              <a:rPr lang="en-US" smtClean="0"/>
              <a:pPr/>
              <a:t>158</a:t>
            </a:fld>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p:spPr>
        <p:txBody>
          <a:bodyPr/>
          <a:lstStyle/>
          <a:p>
            <a:endParaRPr lang="en-US" smtClean="0"/>
          </a:p>
        </p:txBody>
      </p:sp>
      <p:sp>
        <p:nvSpPr>
          <p:cNvPr id="355332" name="Slide Number Placeholder 3"/>
          <p:cNvSpPr>
            <a:spLocks noGrp="1"/>
          </p:cNvSpPr>
          <p:nvPr>
            <p:ph type="sldNum" sz="quarter" idx="5"/>
          </p:nvPr>
        </p:nvSpPr>
        <p:spPr>
          <a:noFill/>
        </p:spPr>
        <p:txBody>
          <a:bodyPr/>
          <a:lstStyle/>
          <a:p>
            <a:fld id="{31F4C2EF-C070-487C-962C-4D941FB918EF}" type="slidenum">
              <a:rPr lang="en-US" smtClean="0"/>
              <a:pPr/>
              <a:t>159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p>
        </p:txBody>
      </p:sp>
      <p:sp>
        <p:nvSpPr>
          <p:cNvPr id="208900" name="Slide Number Placeholder 3"/>
          <p:cNvSpPr>
            <a:spLocks noGrp="1"/>
          </p:cNvSpPr>
          <p:nvPr>
            <p:ph type="sldNum" sz="quarter" idx="5"/>
          </p:nvPr>
        </p:nvSpPr>
        <p:spPr>
          <a:noFill/>
        </p:spPr>
        <p:txBody>
          <a:bodyPr/>
          <a:lstStyle/>
          <a:p>
            <a:fld id="{D472101E-C330-4C55-A6E9-C21D9F7C0C10}" type="slidenum">
              <a:rPr lang="en-US" smtClean="0"/>
              <a:pPr/>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p:spPr>
        <p:txBody>
          <a:bodyPr/>
          <a:lstStyle/>
          <a:p>
            <a:endParaRPr lang="en-US" smtClean="0"/>
          </a:p>
        </p:txBody>
      </p:sp>
      <p:sp>
        <p:nvSpPr>
          <p:cNvPr id="356356" name="Slide Number Placeholder 3"/>
          <p:cNvSpPr>
            <a:spLocks noGrp="1"/>
          </p:cNvSpPr>
          <p:nvPr>
            <p:ph type="sldNum" sz="quarter" idx="5"/>
          </p:nvPr>
        </p:nvSpPr>
        <p:spPr>
          <a:noFill/>
        </p:spPr>
        <p:txBody>
          <a:bodyPr/>
          <a:lstStyle/>
          <a:p>
            <a:fld id="{A9EB12AB-08A3-4846-AE4E-EB0765A295F3}" type="slidenum">
              <a:rPr lang="en-US" smtClean="0"/>
              <a:pPr/>
              <a:t>160</a:t>
            </a:fld>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p:spPr>
        <p:txBody>
          <a:bodyPr/>
          <a:lstStyle/>
          <a:p>
            <a:endParaRPr lang="en-US" smtClean="0"/>
          </a:p>
        </p:txBody>
      </p:sp>
      <p:sp>
        <p:nvSpPr>
          <p:cNvPr id="357380" name="Slide Number Placeholder 3"/>
          <p:cNvSpPr>
            <a:spLocks noGrp="1"/>
          </p:cNvSpPr>
          <p:nvPr>
            <p:ph type="sldNum" sz="quarter" idx="5"/>
          </p:nvPr>
        </p:nvSpPr>
        <p:spPr>
          <a:noFill/>
        </p:spPr>
        <p:txBody>
          <a:bodyPr/>
          <a:lstStyle/>
          <a:p>
            <a:fld id="{B96133CA-5694-4939-B7B0-D6493FF3BE30}" type="slidenum">
              <a:rPr lang="en-US" smtClean="0"/>
              <a:pPr/>
              <a:t>161</a:t>
            </a:fld>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endParaRPr lang="en-US" smtClean="0"/>
          </a:p>
        </p:txBody>
      </p:sp>
      <p:sp>
        <p:nvSpPr>
          <p:cNvPr id="358404" name="Slide Number Placeholder 3"/>
          <p:cNvSpPr>
            <a:spLocks noGrp="1"/>
          </p:cNvSpPr>
          <p:nvPr>
            <p:ph type="sldNum" sz="quarter" idx="5"/>
          </p:nvPr>
        </p:nvSpPr>
        <p:spPr>
          <a:noFill/>
        </p:spPr>
        <p:txBody>
          <a:bodyPr/>
          <a:lstStyle/>
          <a:p>
            <a:fld id="{25821D40-2F8B-4B9A-A498-A8AEF233BEC9}" type="slidenum">
              <a:rPr lang="en-US" smtClean="0"/>
              <a:pPr/>
              <a:t>162</a:t>
            </a:fld>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p:spPr>
        <p:txBody>
          <a:bodyPr/>
          <a:lstStyle/>
          <a:p>
            <a:endParaRPr lang="en-US" smtClean="0"/>
          </a:p>
        </p:txBody>
      </p:sp>
      <p:sp>
        <p:nvSpPr>
          <p:cNvPr id="359428" name="Slide Number Placeholder 3"/>
          <p:cNvSpPr>
            <a:spLocks noGrp="1"/>
          </p:cNvSpPr>
          <p:nvPr>
            <p:ph type="sldNum" sz="quarter" idx="5"/>
          </p:nvPr>
        </p:nvSpPr>
        <p:spPr>
          <a:noFill/>
        </p:spPr>
        <p:txBody>
          <a:bodyPr/>
          <a:lstStyle/>
          <a:p>
            <a:fld id="{E2168DB5-178D-496D-87D5-6D5DC0BB9213}" type="slidenum">
              <a:rPr lang="en-US" smtClean="0"/>
              <a:pPr/>
              <a:t>163</a:t>
            </a:fld>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p:spPr>
        <p:txBody>
          <a:bodyPr/>
          <a:lstStyle/>
          <a:p>
            <a:endParaRPr lang="en-US" smtClean="0"/>
          </a:p>
        </p:txBody>
      </p:sp>
      <p:sp>
        <p:nvSpPr>
          <p:cNvPr id="360452" name="Slide Number Placeholder 3"/>
          <p:cNvSpPr>
            <a:spLocks noGrp="1"/>
          </p:cNvSpPr>
          <p:nvPr>
            <p:ph type="sldNum" sz="quarter" idx="5"/>
          </p:nvPr>
        </p:nvSpPr>
        <p:spPr>
          <a:noFill/>
        </p:spPr>
        <p:txBody>
          <a:bodyPr/>
          <a:lstStyle/>
          <a:p>
            <a:fld id="{E67595A7-1A5C-4EE5-A33F-D2FA058BB521}" type="slidenum">
              <a:rPr lang="en-US" smtClean="0"/>
              <a:pPr/>
              <a:t>164</a:t>
            </a:fld>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p:spPr>
        <p:txBody>
          <a:bodyPr/>
          <a:lstStyle/>
          <a:p>
            <a:endParaRPr lang="en-US" smtClean="0"/>
          </a:p>
        </p:txBody>
      </p:sp>
      <p:sp>
        <p:nvSpPr>
          <p:cNvPr id="361476" name="Slide Number Placeholder 3"/>
          <p:cNvSpPr>
            <a:spLocks noGrp="1"/>
          </p:cNvSpPr>
          <p:nvPr>
            <p:ph type="sldNum" sz="quarter" idx="5"/>
          </p:nvPr>
        </p:nvSpPr>
        <p:spPr>
          <a:noFill/>
        </p:spPr>
        <p:txBody>
          <a:bodyPr/>
          <a:lstStyle/>
          <a:p>
            <a:fld id="{071502E6-F758-4783-98EF-4282874C0958}" type="slidenum">
              <a:rPr lang="en-US" smtClean="0"/>
              <a:pPr/>
              <a:t>165</a:t>
            </a:fld>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p:spPr>
        <p:txBody>
          <a:bodyPr/>
          <a:lstStyle/>
          <a:p>
            <a:endParaRPr lang="en-US" smtClean="0"/>
          </a:p>
        </p:txBody>
      </p:sp>
      <p:sp>
        <p:nvSpPr>
          <p:cNvPr id="362500" name="Slide Number Placeholder 3"/>
          <p:cNvSpPr>
            <a:spLocks noGrp="1"/>
          </p:cNvSpPr>
          <p:nvPr>
            <p:ph type="sldNum" sz="quarter" idx="5"/>
          </p:nvPr>
        </p:nvSpPr>
        <p:spPr>
          <a:noFill/>
        </p:spPr>
        <p:txBody>
          <a:bodyPr/>
          <a:lstStyle/>
          <a:p>
            <a:fld id="{BFFFDA85-A0E2-4DFC-A7C8-196794390480}" type="slidenum">
              <a:rPr lang="en-US" smtClean="0"/>
              <a:pPr/>
              <a:t>166</a:t>
            </a:fld>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a:ln/>
        </p:spPr>
        <p:txBody>
          <a:bodyPr/>
          <a:lstStyle/>
          <a:p>
            <a:endParaRPr lang="en-US" smtClean="0"/>
          </a:p>
        </p:txBody>
      </p:sp>
      <p:sp>
        <p:nvSpPr>
          <p:cNvPr id="363524" name="Slide Number Placeholder 3"/>
          <p:cNvSpPr>
            <a:spLocks noGrp="1"/>
          </p:cNvSpPr>
          <p:nvPr>
            <p:ph type="sldNum" sz="quarter" idx="5"/>
          </p:nvPr>
        </p:nvSpPr>
        <p:spPr>
          <a:noFill/>
        </p:spPr>
        <p:txBody>
          <a:bodyPr/>
          <a:lstStyle/>
          <a:p>
            <a:fld id="{896CBDA7-3154-4717-8CFD-462F0F2259F1}" type="slidenum">
              <a:rPr lang="en-US" smtClean="0"/>
              <a:pPr/>
              <a:t>167</a:t>
            </a:fld>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endParaRPr lang="en-US" smtClean="0"/>
          </a:p>
        </p:txBody>
      </p:sp>
      <p:sp>
        <p:nvSpPr>
          <p:cNvPr id="364548" name="Slide Number Placeholder 3"/>
          <p:cNvSpPr>
            <a:spLocks noGrp="1"/>
          </p:cNvSpPr>
          <p:nvPr>
            <p:ph type="sldNum" sz="quarter" idx="5"/>
          </p:nvPr>
        </p:nvSpPr>
        <p:spPr>
          <a:noFill/>
        </p:spPr>
        <p:txBody>
          <a:bodyPr/>
          <a:lstStyle/>
          <a:p>
            <a:fld id="{20977E02-D3FB-4CAD-92F5-63177EADC54C}" type="slidenum">
              <a:rPr lang="en-US" smtClean="0"/>
              <a:pPr/>
              <a:t>168</a:t>
            </a:fld>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p:spPr>
        <p:txBody>
          <a:bodyPr/>
          <a:lstStyle/>
          <a:p>
            <a:endParaRPr lang="en-US" smtClean="0"/>
          </a:p>
        </p:txBody>
      </p:sp>
      <p:sp>
        <p:nvSpPr>
          <p:cNvPr id="365572" name="Slide Number Placeholder 3"/>
          <p:cNvSpPr>
            <a:spLocks noGrp="1"/>
          </p:cNvSpPr>
          <p:nvPr>
            <p:ph type="sldNum" sz="quarter" idx="5"/>
          </p:nvPr>
        </p:nvSpPr>
        <p:spPr>
          <a:noFill/>
        </p:spPr>
        <p:txBody>
          <a:bodyPr/>
          <a:lstStyle/>
          <a:p>
            <a:fld id="{AE19CBED-917F-46E0-9601-39B5E4071D55}" type="slidenum">
              <a:rPr lang="en-US" smtClean="0"/>
              <a:pPr/>
              <a:t>169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smtClean="0"/>
          </a:p>
        </p:txBody>
      </p:sp>
      <p:sp>
        <p:nvSpPr>
          <p:cNvPr id="209924" name="Slide Number Placeholder 3"/>
          <p:cNvSpPr>
            <a:spLocks noGrp="1"/>
          </p:cNvSpPr>
          <p:nvPr>
            <p:ph type="sldNum" sz="quarter" idx="5"/>
          </p:nvPr>
        </p:nvSpPr>
        <p:spPr>
          <a:noFill/>
        </p:spPr>
        <p:txBody>
          <a:bodyPr/>
          <a:lstStyle/>
          <a:p>
            <a:fld id="{C1DD2025-8E40-4949-8DD2-8259CB51EC42}" type="slidenum">
              <a:rPr lang="en-US" smtClean="0"/>
              <a:pPr/>
              <a:t>17</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p:spPr>
        <p:txBody>
          <a:bodyPr/>
          <a:lstStyle/>
          <a:p>
            <a:endParaRPr lang="en-US" smtClean="0"/>
          </a:p>
        </p:txBody>
      </p:sp>
      <p:sp>
        <p:nvSpPr>
          <p:cNvPr id="366596" name="Slide Number Placeholder 3"/>
          <p:cNvSpPr>
            <a:spLocks noGrp="1"/>
          </p:cNvSpPr>
          <p:nvPr>
            <p:ph type="sldNum" sz="quarter" idx="5"/>
          </p:nvPr>
        </p:nvSpPr>
        <p:spPr>
          <a:noFill/>
        </p:spPr>
        <p:txBody>
          <a:bodyPr/>
          <a:lstStyle/>
          <a:p>
            <a:fld id="{7D910589-F5F3-4032-A49E-D21A706A8E09}" type="slidenum">
              <a:rPr lang="en-US" smtClean="0"/>
              <a:pPr/>
              <a:t>170</a:t>
            </a:fld>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p:spPr>
        <p:txBody>
          <a:bodyPr/>
          <a:lstStyle/>
          <a:p>
            <a:endParaRPr lang="en-US" smtClean="0"/>
          </a:p>
        </p:txBody>
      </p:sp>
      <p:sp>
        <p:nvSpPr>
          <p:cNvPr id="367620" name="Slide Number Placeholder 3"/>
          <p:cNvSpPr>
            <a:spLocks noGrp="1"/>
          </p:cNvSpPr>
          <p:nvPr>
            <p:ph type="sldNum" sz="quarter" idx="5"/>
          </p:nvPr>
        </p:nvSpPr>
        <p:spPr>
          <a:noFill/>
        </p:spPr>
        <p:txBody>
          <a:bodyPr/>
          <a:lstStyle/>
          <a:p>
            <a:fld id="{F596BFD5-057D-4FD5-86E2-CEDDAA377BD0}" type="slidenum">
              <a:rPr lang="en-US" smtClean="0"/>
              <a:pPr/>
              <a:t>171</a:t>
            </a:fld>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p:spPr>
        <p:txBody>
          <a:bodyPr/>
          <a:lstStyle/>
          <a:p>
            <a:endParaRPr lang="en-US" smtClean="0"/>
          </a:p>
        </p:txBody>
      </p:sp>
      <p:sp>
        <p:nvSpPr>
          <p:cNvPr id="368644" name="Slide Number Placeholder 3"/>
          <p:cNvSpPr>
            <a:spLocks noGrp="1"/>
          </p:cNvSpPr>
          <p:nvPr>
            <p:ph type="sldNum" sz="quarter" idx="5"/>
          </p:nvPr>
        </p:nvSpPr>
        <p:spPr>
          <a:noFill/>
        </p:spPr>
        <p:txBody>
          <a:bodyPr/>
          <a:lstStyle/>
          <a:p>
            <a:fld id="{B9E65A5A-53A0-4951-8D40-AF7F9A56ABC7}" type="slidenum">
              <a:rPr lang="en-US" smtClean="0"/>
              <a:pPr/>
              <a:t>172</a:t>
            </a:fld>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p:spPr>
        <p:txBody>
          <a:bodyPr/>
          <a:lstStyle/>
          <a:p>
            <a:endParaRPr lang="en-US" smtClean="0"/>
          </a:p>
        </p:txBody>
      </p:sp>
      <p:sp>
        <p:nvSpPr>
          <p:cNvPr id="369668" name="Slide Number Placeholder 3"/>
          <p:cNvSpPr>
            <a:spLocks noGrp="1"/>
          </p:cNvSpPr>
          <p:nvPr>
            <p:ph type="sldNum" sz="quarter" idx="5"/>
          </p:nvPr>
        </p:nvSpPr>
        <p:spPr>
          <a:noFill/>
        </p:spPr>
        <p:txBody>
          <a:bodyPr/>
          <a:lstStyle/>
          <a:p>
            <a:fld id="{B1D60695-E203-4C73-B593-DB5FDCF6FF6C}" type="slidenum">
              <a:rPr lang="en-US" smtClean="0"/>
              <a:pPr/>
              <a:t>173</a:t>
            </a:fld>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p:spPr>
        <p:txBody>
          <a:bodyPr/>
          <a:lstStyle/>
          <a:p>
            <a:endParaRPr lang="en-US" smtClean="0"/>
          </a:p>
        </p:txBody>
      </p:sp>
      <p:sp>
        <p:nvSpPr>
          <p:cNvPr id="370692" name="Slide Number Placeholder 3"/>
          <p:cNvSpPr>
            <a:spLocks noGrp="1"/>
          </p:cNvSpPr>
          <p:nvPr>
            <p:ph type="sldNum" sz="quarter" idx="5"/>
          </p:nvPr>
        </p:nvSpPr>
        <p:spPr>
          <a:noFill/>
        </p:spPr>
        <p:txBody>
          <a:bodyPr/>
          <a:lstStyle/>
          <a:p>
            <a:fld id="{42327076-E163-4698-A793-556598783FB0}" type="slidenum">
              <a:rPr lang="en-US" smtClean="0"/>
              <a:pPr/>
              <a:t>174</a:t>
            </a:fld>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p:spPr>
        <p:txBody>
          <a:bodyPr/>
          <a:lstStyle/>
          <a:p>
            <a:endParaRPr lang="en-US" smtClean="0"/>
          </a:p>
        </p:txBody>
      </p:sp>
      <p:sp>
        <p:nvSpPr>
          <p:cNvPr id="371716" name="Slide Number Placeholder 3"/>
          <p:cNvSpPr>
            <a:spLocks noGrp="1"/>
          </p:cNvSpPr>
          <p:nvPr>
            <p:ph type="sldNum" sz="quarter" idx="5"/>
          </p:nvPr>
        </p:nvSpPr>
        <p:spPr>
          <a:noFill/>
        </p:spPr>
        <p:txBody>
          <a:bodyPr/>
          <a:lstStyle/>
          <a:p>
            <a:fld id="{0D221098-6495-455E-B682-8D7A0A7370A9}" type="slidenum">
              <a:rPr lang="en-US" smtClean="0"/>
              <a:pPr/>
              <a:t>175</a:t>
            </a:fld>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p:spPr>
        <p:txBody>
          <a:bodyPr/>
          <a:lstStyle/>
          <a:p>
            <a:endParaRPr lang="en-US" smtClean="0"/>
          </a:p>
        </p:txBody>
      </p:sp>
      <p:sp>
        <p:nvSpPr>
          <p:cNvPr id="372740" name="Slide Number Placeholder 3"/>
          <p:cNvSpPr>
            <a:spLocks noGrp="1"/>
          </p:cNvSpPr>
          <p:nvPr>
            <p:ph type="sldNum" sz="quarter" idx="5"/>
          </p:nvPr>
        </p:nvSpPr>
        <p:spPr>
          <a:noFill/>
        </p:spPr>
        <p:txBody>
          <a:bodyPr/>
          <a:lstStyle/>
          <a:p>
            <a:fld id="{FA7CC26A-2A60-4E08-9947-E69C8174E58D}" type="slidenum">
              <a:rPr lang="en-US" smtClean="0"/>
              <a:pPr/>
              <a:t>176</a:t>
            </a:fld>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p:spPr>
        <p:txBody>
          <a:bodyPr/>
          <a:lstStyle/>
          <a:p>
            <a:endParaRPr lang="en-US" smtClean="0"/>
          </a:p>
        </p:txBody>
      </p:sp>
      <p:sp>
        <p:nvSpPr>
          <p:cNvPr id="373764" name="Slide Number Placeholder 3"/>
          <p:cNvSpPr>
            <a:spLocks noGrp="1"/>
          </p:cNvSpPr>
          <p:nvPr>
            <p:ph type="sldNum" sz="quarter" idx="5"/>
          </p:nvPr>
        </p:nvSpPr>
        <p:spPr>
          <a:noFill/>
        </p:spPr>
        <p:txBody>
          <a:bodyPr/>
          <a:lstStyle/>
          <a:p>
            <a:fld id="{EB982823-6272-4D99-87A2-E4D9211821F1}" type="slidenum">
              <a:rPr lang="en-US" smtClean="0"/>
              <a:pPr/>
              <a:t>177</a:t>
            </a:fld>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a:noFill/>
          <a:ln/>
        </p:spPr>
        <p:txBody>
          <a:bodyPr/>
          <a:lstStyle/>
          <a:p>
            <a:endParaRPr lang="en-US" smtClean="0"/>
          </a:p>
        </p:txBody>
      </p:sp>
      <p:sp>
        <p:nvSpPr>
          <p:cNvPr id="374788" name="Slide Number Placeholder 3"/>
          <p:cNvSpPr>
            <a:spLocks noGrp="1"/>
          </p:cNvSpPr>
          <p:nvPr>
            <p:ph type="sldNum" sz="quarter" idx="5"/>
          </p:nvPr>
        </p:nvSpPr>
        <p:spPr>
          <a:noFill/>
        </p:spPr>
        <p:txBody>
          <a:bodyPr/>
          <a:lstStyle/>
          <a:p>
            <a:fld id="{AD36D0D5-6877-46AC-B391-941EC9AAEF70}" type="slidenum">
              <a:rPr lang="en-US" smtClean="0"/>
              <a:pPr/>
              <a:t>178</a:t>
            </a:fld>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p:spPr>
        <p:txBody>
          <a:bodyPr/>
          <a:lstStyle/>
          <a:p>
            <a:endParaRPr lang="en-US" smtClean="0"/>
          </a:p>
        </p:txBody>
      </p:sp>
      <p:sp>
        <p:nvSpPr>
          <p:cNvPr id="375812" name="Slide Number Placeholder 3"/>
          <p:cNvSpPr>
            <a:spLocks noGrp="1"/>
          </p:cNvSpPr>
          <p:nvPr>
            <p:ph type="sldNum" sz="quarter" idx="5"/>
          </p:nvPr>
        </p:nvSpPr>
        <p:spPr>
          <a:noFill/>
        </p:spPr>
        <p:txBody>
          <a:bodyPr/>
          <a:lstStyle/>
          <a:p>
            <a:fld id="{84065784-62B4-45AD-88F0-70E2484945D3}" type="slidenum">
              <a:rPr lang="en-US" smtClean="0"/>
              <a:pPr/>
              <a:t>179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smtClean="0"/>
          </a:p>
        </p:txBody>
      </p:sp>
      <p:sp>
        <p:nvSpPr>
          <p:cNvPr id="210948" name="Slide Number Placeholder 3"/>
          <p:cNvSpPr>
            <a:spLocks noGrp="1"/>
          </p:cNvSpPr>
          <p:nvPr>
            <p:ph type="sldNum" sz="quarter" idx="5"/>
          </p:nvPr>
        </p:nvSpPr>
        <p:spPr>
          <a:noFill/>
        </p:spPr>
        <p:txBody>
          <a:bodyPr/>
          <a:lstStyle/>
          <a:p>
            <a:fld id="{C4FF7E42-363C-40A1-A83A-C92DE01AEB8C}" type="slidenum">
              <a:rPr lang="en-US" smtClean="0"/>
              <a:pPr/>
              <a:t>18</a:t>
            </a:fld>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p:spPr>
        <p:txBody>
          <a:bodyPr/>
          <a:lstStyle/>
          <a:p>
            <a:endParaRPr lang="en-US" smtClean="0"/>
          </a:p>
        </p:txBody>
      </p:sp>
      <p:sp>
        <p:nvSpPr>
          <p:cNvPr id="376836" name="Slide Number Placeholder 3"/>
          <p:cNvSpPr>
            <a:spLocks noGrp="1"/>
          </p:cNvSpPr>
          <p:nvPr>
            <p:ph type="sldNum" sz="quarter" idx="5"/>
          </p:nvPr>
        </p:nvSpPr>
        <p:spPr>
          <a:noFill/>
        </p:spPr>
        <p:txBody>
          <a:bodyPr/>
          <a:lstStyle/>
          <a:p>
            <a:fld id="{E0C51904-7F2D-415B-A2D8-B11D7D0F6E59}" type="slidenum">
              <a:rPr lang="en-US" smtClean="0"/>
              <a:pPr/>
              <a:t>180</a:t>
            </a:fld>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p:spPr>
        <p:txBody>
          <a:bodyPr/>
          <a:lstStyle/>
          <a:p>
            <a:endParaRPr lang="en-US" smtClean="0"/>
          </a:p>
        </p:txBody>
      </p:sp>
      <p:sp>
        <p:nvSpPr>
          <p:cNvPr id="377860" name="Slide Number Placeholder 3"/>
          <p:cNvSpPr>
            <a:spLocks noGrp="1"/>
          </p:cNvSpPr>
          <p:nvPr>
            <p:ph type="sldNum" sz="quarter" idx="5"/>
          </p:nvPr>
        </p:nvSpPr>
        <p:spPr>
          <a:noFill/>
        </p:spPr>
        <p:txBody>
          <a:bodyPr/>
          <a:lstStyle/>
          <a:p>
            <a:fld id="{C76EA915-DE60-4116-A6C5-25C7FAF4F0BD}" type="slidenum">
              <a:rPr lang="en-US" smtClean="0"/>
              <a:pPr/>
              <a:t>181</a:t>
            </a:fld>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a:ln/>
        </p:spPr>
      </p:sp>
      <p:sp>
        <p:nvSpPr>
          <p:cNvPr id="378883" name="Notes Placeholder 2"/>
          <p:cNvSpPr>
            <a:spLocks noGrp="1"/>
          </p:cNvSpPr>
          <p:nvPr>
            <p:ph type="body" idx="1"/>
          </p:nvPr>
        </p:nvSpPr>
        <p:spPr>
          <a:noFill/>
          <a:ln/>
        </p:spPr>
        <p:txBody>
          <a:bodyPr/>
          <a:lstStyle/>
          <a:p>
            <a:endParaRPr lang="en-US" smtClean="0"/>
          </a:p>
        </p:txBody>
      </p:sp>
      <p:sp>
        <p:nvSpPr>
          <p:cNvPr id="378884" name="Slide Number Placeholder 3"/>
          <p:cNvSpPr>
            <a:spLocks noGrp="1"/>
          </p:cNvSpPr>
          <p:nvPr>
            <p:ph type="sldNum" sz="quarter" idx="5"/>
          </p:nvPr>
        </p:nvSpPr>
        <p:spPr>
          <a:noFill/>
        </p:spPr>
        <p:txBody>
          <a:bodyPr/>
          <a:lstStyle/>
          <a:p>
            <a:fld id="{15005431-B6D0-4F9D-94C7-0A4D084129AF}" type="slidenum">
              <a:rPr lang="en-US" smtClean="0"/>
              <a:pPr/>
              <a:t>182</a:t>
            </a:fld>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p:spPr>
        <p:txBody>
          <a:bodyPr/>
          <a:lstStyle/>
          <a:p>
            <a:endParaRPr lang="en-US" smtClean="0"/>
          </a:p>
        </p:txBody>
      </p:sp>
      <p:sp>
        <p:nvSpPr>
          <p:cNvPr id="379908" name="Slide Number Placeholder 3"/>
          <p:cNvSpPr>
            <a:spLocks noGrp="1"/>
          </p:cNvSpPr>
          <p:nvPr>
            <p:ph type="sldNum" sz="quarter" idx="5"/>
          </p:nvPr>
        </p:nvSpPr>
        <p:spPr>
          <a:noFill/>
        </p:spPr>
        <p:txBody>
          <a:bodyPr/>
          <a:lstStyle/>
          <a:p>
            <a:fld id="{BD2BD42E-AB68-4FCC-AD3C-6A435F0F62F4}" type="slidenum">
              <a:rPr lang="en-US" smtClean="0"/>
              <a:pPr/>
              <a:t>183</a:t>
            </a:fld>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a:ln/>
        </p:spPr>
        <p:txBody>
          <a:bodyPr/>
          <a:lstStyle/>
          <a:p>
            <a:endParaRPr lang="en-US" smtClean="0"/>
          </a:p>
        </p:txBody>
      </p:sp>
      <p:sp>
        <p:nvSpPr>
          <p:cNvPr id="380932" name="Slide Number Placeholder 3"/>
          <p:cNvSpPr>
            <a:spLocks noGrp="1"/>
          </p:cNvSpPr>
          <p:nvPr>
            <p:ph type="sldNum" sz="quarter" idx="5"/>
          </p:nvPr>
        </p:nvSpPr>
        <p:spPr>
          <a:noFill/>
        </p:spPr>
        <p:txBody>
          <a:bodyPr/>
          <a:lstStyle/>
          <a:p>
            <a:fld id="{9CDD4858-8F9B-4788-9272-8551CF8C2BA9}" type="slidenum">
              <a:rPr lang="en-US" smtClean="0"/>
              <a:pPr/>
              <a:t>184</a:t>
            </a:fld>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p:spPr>
        <p:txBody>
          <a:bodyPr/>
          <a:lstStyle/>
          <a:p>
            <a:endParaRPr lang="en-US" smtClean="0"/>
          </a:p>
        </p:txBody>
      </p:sp>
      <p:sp>
        <p:nvSpPr>
          <p:cNvPr id="381956" name="Slide Number Placeholder 3"/>
          <p:cNvSpPr>
            <a:spLocks noGrp="1"/>
          </p:cNvSpPr>
          <p:nvPr>
            <p:ph type="sldNum" sz="quarter" idx="5"/>
          </p:nvPr>
        </p:nvSpPr>
        <p:spPr>
          <a:noFill/>
        </p:spPr>
        <p:txBody>
          <a:bodyPr/>
          <a:lstStyle/>
          <a:p>
            <a:fld id="{67BAA2AD-8209-457C-971E-D5A446828EF1}" type="slidenum">
              <a:rPr lang="en-US" smtClean="0"/>
              <a:pPr/>
              <a:t>185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US" smtClean="0"/>
          </a:p>
        </p:txBody>
      </p:sp>
      <p:sp>
        <p:nvSpPr>
          <p:cNvPr id="211972" name="Slide Number Placeholder 3"/>
          <p:cNvSpPr>
            <a:spLocks noGrp="1"/>
          </p:cNvSpPr>
          <p:nvPr>
            <p:ph type="sldNum" sz="quarter" idx="5"/>
          </p:nvPr>
        </p:nvSpPr>
        <p:spPr>
          <a:noFill/>
        </p:spPr>
        <p:txBody>
          <a:bodyPr/>
          <a:lstStyle/>
          <a:p>
            <a:fld id="{DC99EE09-0A73-4663-96A9-4D14EEF8FEE4}"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p>
        </p:txBody>
      </p:sp>
      <p:sp>
        <p:nvSpPr>
          <p:cNvPr id="194564" name="Slide Number Placeholder 3"/>
          <p:cNvSpPr>
            <a:spLocks noGrp="1"/>
          </p:cNvSpPr>
          <p:nvPr>
            <p:ph type="sldNum" sz="quarter" idx="5"/>
          </p:nvPr>
        </p:nvSpPr>
        <p:spPr>
          <a:noFill/>
        </p:spPr>
        <p:txBody>
          <a:bodyPr/>
          <a:lstStyle/>
          <a:p>
            <a:fld id="{0959FEFE-08FA-4538-81A3-AD2DE2BFFCA1}"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p>
        </p:txBody>
      </p:sp>
      <p:sp>
        <p:nvSpPr>
          <p:cNvPr id="212996" name="Slide Number Placeholder 3"/>
          <p:cNvSpPr>
            <a:spLocks noGrp="1"/>
          </p:cNvSpPr>
          <p:nvPr>
            <p:ph type="sldNum" sz="quarter" idx="5"/>
          </p:nvPr>
        </p:nvSpPr>
        <p:spPr>
          <a:noFill/>
        </p:spPr>
        <p:txBody>
          <a:bodyPr/>
          <a:lstStyle/>
          <a:p>
            <a:fld id="{5A55E420-5258-463D-9CEB-64BC9DB9B67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fld id="{D2798251-3887-40A3-B2DC-5328C5DC5C0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en-US" smtClean="0"/>
          </a:p>
        </p:txBody>
      </p:sp>
      <p:sp>
        <p:nvSpPr>
          <p:cNvPr id="215044" name="Slide Number Placeholder 3"/>
          <p:cNvSpPr>
            <a:spLocks noGrp="1"/>
          </p:cNvSpPr>
          <p:nvPr>
            <p:ph type="sldNum" sz="quarter" idx="5"/>
          </p:nvPr>
        </p:nvSpPr>
        <p:spPr>
          <a:noFill/>
        </p:spPr>
        <p:txBody>
          <a:bodyPr/>
          <a:lstStyle/>
          <a:p>
            <a:fld id="{28548488-9D00-446A-86B7-B744284B1D8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p>
        </p:txBody>
      </p:sp>
      <p:sp>
        <p:nvSpPr>
          <p:cNvPr id="216068" name="Slide Number Placeholder 3"/>
          <p:cNvSpPr>
            <a:spLocks noGrp="1"/>
          </p:cNvSpPr>
          <p:nvPr>
            <p:ph type="sldNum" sz="quarter" idx="5"/>
          </p:nvPr>
        </p:nvSpPr>
        <p:spPr>
          <a:noFill/>
        </p:spPr>
        <p:txBody>
          <a:bodyPr/>
          <a:lstStyle/>
          <a:p>
            <a:fld id="{CBDCD54F-8FC1-42DC-A548-D19AEF883D8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p>
        </p:txBody>
      </p:sp>
      <p:sp>
        <p:nvSpPr>
          <p:cNvPr id="217092" name="Slide Number Placeholder 3"/>
          <p:cNvSpPr>
            <a:spLocks noGrp="1"/>
          </p:cNvSpPr>
          <p:nvPr>
            <p:ph type="sldNum" sz="quarter" idx="5"/>
          </p:nvPr>
        </p:nvSpPr>
        <p:spPr>
          <a:noFill/>
        </p:spPr>
        <p:txBody>
          <a:bodyPr/>
          <a:lstStyle/>
          <a:p>
            <a:fld id="{F8CAEBA0-8491-4F24-8733-BA1BAF4B1A19}"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smtClean="0"/>
          </a:p>
        </p:txBody>
      </p:sp>
      <p:sp>
        <p:nvSpPr>
          <p:cNvPr id="218116" name="Slide Number Placeholder 3"/>
          <p:cNvSpPr>
            <a:spLocks noGrp="1"/>
          </p:cNvSpPr>
          <p:nvPr>
            <p:ph type="sldNum" sz="quarter" idx="5"/>
          </p:nvPr>
        </p:nvSpPr>
        <p:spPr>
          <a:noFill/>
        </p:spPr>
        <p:txBody>
          <a:bodyPr/>
          <a:lstStyle/>
          <a:p>
            <a:fld id="{7644E12F-FD33-42C6-8651-FD32B9D2A399}"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US" smtClean="0"/>
          </a:p>
        </p:txBody>
      </p:sp>
      <p:sp>
        <p:nvSpPr>
          <p:cNvPr id="219140" name="Slide Number Placeholder 3"/>
          <p:cNvSpPr>
            <a:spLocks noGrp="1"/>
          </p:cNvSpPr>
          <p:nvPr>
            <p:ph type="sldNum" sz="quarter" idx="5"/>
          </p:nvPr>
        </p:nvSpPr>
        <p:spPr>
          <a:noFill/>
        </p:spPr>
        <p:txBody>
          <a:bodyPr/>
          <a:lstStyle/>
          <a:p>
            <a:fld id="{6EA8152F-AF07-4E83-8E84-CF23F7D420E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p>
        </p:txBody>
      </p:sp>
      <p:sp>
        <p:nvSpPr>
          <p:cNvPr id="220164" name="Slide Number Placeholder 3"/>
          <p:cNvSpPr>
            <a:spLocks noGrp="1"/>
          </p:cNvSpPr>
          <p:nvPr>
            <p:ph type="sldNum" sz="quarter" idx="5"/>
          </p:nvPr>
        </p:nvSpPr>
        <p:spPr>
          <a:noFill/>
        </p:spPr>
        <p:txBody>
          <a:bodyPr/>
          <a:lstStyle/>
          <a:p>
            <a:fld id="{64E1A968-00EF-4FF6-A4A1-F5A9E682E79D}"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smtClean="0"/>
          </a:p>
        </p:txBody>
      </p:sp>
      <p:sp>
        <p:nvSpPr>
          <p:cNvPr id="221188" name="Slide Number Placeholder 3"/>
          <p:cNvSpPr>
            <a:spLocks noGrp="1"/>
          </p:cNvSpPr>
          <p:nvPr>
            <p:ph type="sldNum" sz="quarter" idx="5"/>
          </p:nvPr>
        </p:nvSpPr>
        <p:spPr>
          <a:noFill/>
        </p:spPr>
        <p:txBody>
          <a:bodyPr/>
          <a:lstStyle/>
          <a:p>
            <a:fld id="{82537ACE-9C04-477D-9532-07D8DC018897}"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p>
        </p:txBody>
      </p:sp>
      <p:sp>
        <p:nvSpPr>
          <p:cNvPr id="222212" name="Slide Number Placeholder 3"/>
          <p:cNvSpPr>
            <a:spLocks noGrp="1"/>
          </p:cNvSpPr>
          <p:nvPr>
            <p:ph type="sldNum" sz="quarter" idx="5"/>
          </p:nvPr>
        </p:nvSpPr>
        <p:spPr>
          <a:noFill/>
        </p:spPr>
        <p:txBody>
          <a:bodyPr/>
          <a:lstStyle/>
          <a:p>
            <a:fld id="{DE30CCA8-B347-4644-ABF5-F94FBD0029DF}"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p>
        </p:txBody>
      </p:sp>
      <p:sp>
        <p:nvSpPr>
          <p:cNvPr id="195588" name="Slide Number Placeholder 3"/>
          <p:cNvSpPr>
            <a:spLocks noGrp="1"/>
          </p:cNvSpPr>
          <p:nvPr>
            <p:ph type="sldNum" sz="quarter" idx="5"/>
          </p:nvPr>
        </p:nvSpPr>
        <p:spPr>
          <a:noFill/>
        </p:spPr>
        <p:txBody>
          <a:bodyPr/>
          <a:lstStyle/>
          <a:p>
            <a:fld id="{6DCA723D-F885-42C6-9423-DC90B8033F2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p>
        </p:txBody>
      </p:sp>
      <p:sp>
        <p:nvSpPr>
          <p:cNvPr id="223236" name="Slide Number Placeholder 3"/>
          <p:cNvSpPr>
            <a:spLocks noGrp="1"/>
          </p:cNvSpPr>
          <p:nvPr>
            <p:ph type="sldNum" sz="quarter" idx="5"/>
          </p:nvPr>
        </p:nvSpPr>
        <p:spPr>
          <a:noFill/>
        </p:spPr>
        <p:txBody>
          <a:bodyPr/>
          <a:lstStyle/>
          <a:p>
            <a:fld id="{A466D244-9268-4880-8E2C-9FF7FDE9523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p>
        </p:txBody>
      </p:sp>
      <p:sp>
        <p:nvSpPr>
          <p:cNvPr id="224260" name="Slide Number Placeholder 3"/>
          <p:cNvSpPr>
            <a:spLocks noGrp="1"/>
          </p:cNvSpPr>
          <p:nvPr>
            <p:ph type="sldNum" sz="quarter" idx="5"/>
          </p:nvPr>
        </p:nvSpPr>
        <p:spPr>
          <a:noFill/>
        </p:spPr>
        <p:txBody>
          <a:bodyPr/>
          <a:lstStyle/>
          <a:p>
            <a:fld id="{ACA8AAA9-D981-4104-9850-4F367C60871B}"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endParaRPr lang="en-US" smtClean="0"/>
          </a:p>
        </p:txBody>
      </p:sp>
      <p:sp>
        <p:nvSpPr>
          <p:cNvPr id="225284" name="Slide Number Placeholder 3"/>
          <p:cNvSpPr>
            <a:spLocks noGrp="1"/>
          </p:cNvSpPr>
          <p:nvPr>
            <p:ph type="sldNum" sz="quarter" idx="5"/>
          </p:nvPr>
        </p:nvSpPr>
        <p:spPr>
          <a:noFill/>
        </p:spPr>
        <p:txBody>
          <a:bodyPr/>
          <a:lstStyle/>
          <a:p>
            <a:fld id="{45C8B821-4471-4DA9-8E7B-C124C8E30331}"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F2CF2326-0695-4A4C-97F0-D019B219B34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6B076A74-F906-4F8C-8993-4FF236F92797}"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p>
        </p:txBody>
      </p:sp>
      <p:sp>
        <p:nvSpPr>
          <p:cNvPr id="228356" name="Slide Number Placeholder 3"/>
          <p:cNvSpPr>
            <a:spLocks noGrp="1"/>
          </p:cNvSpPr>
          <p:nvPr>
            <p:ph type="sldNum" sz="quarter" idx="5"/>
          </p:nvPr>
        </p:nvSpPr>
        <p:spPr>
          <a:noFill/>
        </p:spPr>
        <p:txBody>
          <a:bodyPr/>
          <a:lstStyle/>
          <a:p>
            <a:fld id="{6B9E9790-8C1F-43A2-8568-BE062E011D87}"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smtClean="0"/>
          </a:p>
        </p:txBody>
      </p:sp>
      <p:sp>
        <p:nvSpPr>
          <p:cNvPr id="229380" name="Slide Number Placeholder 3"/>
          <p:cNvSpPr>
            <a:spLocks noGrp="1"/>
          </p:cNvSpPr>
          <p:nvPr>
            <p:ph type="sldNum" sz="quarter" idx="5"/>
          </p:nvPr>
        </p:nvSpPr>
        <p:spPr>
          <a:noFill/>
        </p:spPr>
        <p:txBody>
          <a:bodyPr/>
          <a:lstStyle/>
          <a:p>
            <a:fld id="{A2AE39DC-6C0B-4868-A197-6A8EE53A4C47}"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fld id="{62A60BED-CE16-40B5-A4F2-7B2BA206EFB6}"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a:spLocks noGrp="1"/>
          </p:cNvSpPr>
          <p:nvPr>
            <p:ph type="sldNum" sz="quarter" idx="5"/>
          </p:nvPr>
        </p:nvSpPr>
        <p:spPr>
          <a:noFill/>
        </p:spPr>
        <p:txBody>
          <a:bodyPr/>
          <a:lstStyle/>
          <a:p>
            <a:fld id="{ED4489E7-1F7E-4862-A655-DA53EF08FEEB}"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US" smtClean="0"/>
          </a:p>
        </p:txBody>
      </p:sp>
      <p:sp>
        <p:nvSpPr>
          <p:cNvPr id="232452" name="Slide Number Placeholder 3"/>
          <p:cNvSpPr>
            <a:spLocks noGrp="1"/>
          </p:cNvSpPr>
          <p:nvPr>
            <p:ph type="sldNum" sz="quarter" idx="5"/>
          </p:nvPr>
        </p:nvSpPr>
        <p:spPr>
          <a:noFill/>
        </p:spPr>
        <p:txBody>
          <a:bodyPr/>
          <a:lstStyle/>
          <a:p>
            <a:fld id="{C7A8B45B-04DC-4393-A3C6-D15D3285FC1A}"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fld id="{214CB3A1-CBED-49A6-B7EF-9E7AA09757F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p>
        </p:txBody>
      </p:sp>
      <p:sp>
        <p:nvSpPr>
          <p:cNvPr id="233476" name="Slide Number Placeholder 3"/>
          <p:cNvSpPr>
            <a:spLocks noGrp="1"/>
          </p:cNvSpPr>
          <p:nvPr>
            <p:ph type="sldNum" sz="quarter" idx="5"/>
          </p:nvPr>
        </p:nvSpPr>
        <p:spPr>
          <a:noFill/>
        </p:spPr>
        <p:txBody>
          <a:bodyPr/>
          <a:lstStyle/>
          <a:p>
            <a:fld id="{8A8F482E-5C5C-4F05-B45A-5642B8AB69F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US" smtClean="0"/>
          </a:p>
        </p:txBody>
      </p:sp>
      <p:sp>
        <p:nvSpPr>
          <p:cNvPr id="234500" name="Slide Number Placeholder 3"/>
          <p:cNvSpPr>
            <a:spLocks noGrp="1"/>
          </p:cNvSpPr>
          <p:nvPr>
            <p:ph type="sldNum" sz="quarter" idx="5"/>
          </p:nvPr>
        </p:nvSpPr>
        <p:spPr>
          <a:noFill/>
        </p:spPr>
        <p:txBody>
          <a:bodyPr/>
          <a:lstStyle/>
          <a:p>
            <a:fld id="{7C6CD668-AB41-436F-B08C-ED2DD90C845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en-US" smtClean="0"/>
          </a:p>
        </p:txBody>
      </p:sp>
      <p:sp>
        <p:nvSpPr>
          <p:cNvPr id="235524" name="Slide Number Placeholder 3"/>
          <p:cNvSpPr>
            <a:spLocks noGrp="1"/>
          </p:cNvSpPr>
          <p:nvPr>
            <p:ph type="sldNum" sz="quarter" idx="5"/>
          </p:nvPr>
        </p:nvSpPr>
        <p:spPr>
          <a:noFill/>
        </p:spPr>
        <p:txBody>
          <a:bodyPr/>
          <a:lstStyle/>
          <a:p>
            <a:fld id="{AA087351-3184-4674-A209-E42810D688DE}"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US" smtClean="0"/>
          </a:p>
        </p:txBody>
      </p:sp>
      <p:sp>
        <p:nvSpPr>
          <p:cNvPr id="236548" name="Slide Number Placeholder 3"/>
          <p:cNvSpPr>
            <a:spLocks noGrp="1"/>
          </p:cNvSpPr>
          <p:nvPr>
            <p:ph type="sldNum" sz="quarter" idx="5"/>
          </p:nvPr>
        </p:nvSpPr>
        <p:spPr>
          <a:noFill/>
        </p:spPr>
        <p:txBody>
          <a:bodyPr/>
          <a:lstStyle/>
          <a:p>
            <a:fld id="{AD5A9305-F5B0-415C-9686-B7DE8ACB00BB}"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en-US" smtClean="0"/>
          </a:p>
        </p:txBody>
      </p:sp>
      <p:sp>
        <p:nvSpPr>
          <p:cNvPr id="237572" name="Slide Number Placeholder 3"/>
          <p:cNvSpPr>
            <a:spLocks noGrp="1"/>
          </p:cNvSpPr>
          <p:nvPr>
            <p:ph type="sldNum" sz="quarter" idx="5"/>
          </p:nvPr>
        </p:nvSpPr>
        <p:spPr>
          <a:noFill/>
        </p:spPr>
        <p:txBody>
          <a:bodyPr/>
          <a:lstStyle/>
          <a:p>
            <a:fld id="{0A16F5F5-6A17-48C7-820C-A4E181005977}"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endParaRPr lang="en-US" smtClean="0"/>
          </a:p>
        </p:txBody>
      </p:sp>
      <p:sp>
        <p:nvSpPr>
          <p:cNvPr id="238596" name="Slide Number Placeholder 3"/>
          <p:cNvSpPr>
            <a:spLocks noGrp="1"/>
          </p:cNvSpPr>
          <p:nvPr>
            <p:ph type="sldNum" sz="quarter" idx="5"/>
          </p:nvPr>
        </p:nvSpPr>
        <p:spPr>
          <a:noFill/>
        </p:spPr>
        <p:txBody>
          <a:bodyPr/>
          <a:lstStyle/>
          <a:p>
            <a:fld id="{3D538260-3303-47BE-BEBB-47F121AE6F7F}"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US" smtClean="0"/>
          </a:p>
        </p:txBody>
      </p:sp>
      <p:sp>
        <p:nvSpPr>
          <p:cNvPr id="239620" name="Slide Number Placeholder 3"/>
          <p:cNvSpPr>
            <a:spLocks noGrp="1"/>
          </p:cNvSpPr>
          <p:nvPr>
            <p:ph type="sldNum" sz="quarter" idx="5"/>
          </p:nvPr>
        </p:nvSpPr>
        <p:spPr>
          <a:noFill/>
        </p:spPr>
        <p:txBody>
          <a:bodyPr/>
          <a:lstStyle/>
          <a:p>
            <a:fld id="{038B6CA1-B6C4-466D-B46C-49C3D2C215B5}"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endParaRPr lang="en-US" smtClean="0"/>
          </a:p>
        </p:txBody>
      </p:sp>
      <p:sp>
        <p:nvSpPr>
          <p:cNvPr id="240644" name="Slide Number Placeholder 3"/>
          <p:cNvSpPr>
            <a:spLocks noGrp="1"/>
          </p:cNvSpPr>
          <p:nvPr>
            <p:ph type="sldNum" sz="quarter" idx="5"/>
          </p:nvPr>
        </p:nvSpPr>
        <p:spPr>
          <a:noFill/>
        </p:spPr>
        <p:txBody>
          <a:bodyPr/>
          <a:lstStyle/>
          <a:p>
            <a:fld id="{C33A42B2-ECB1-4CF9-9D2E-26FB9E0EFD79}"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US" smtClean="0"/>
          </a:p>
        </p:txBody>
      </p:sp>
      <p:sp>
        <p:nvSpPr>
          <p:cNvPr id="241668" name="Slide Number Placeholder 3"/>
          <p:cNvSpPr>
            <a:spLocks noGrp="1"/>
          </p:cNvSpPr>
          <p:nvPr>
            <p:ph type="sldNum" sz="quarter" idx="5"/>
          </p:nvPr>
        </p:nvSpPr>
        <p:spPr>
          <a:noFill/>
        </p:spPr>
        <p:txBody>
          <a:bodyPr/>
          <a:lstStyle/>
          <a:p>
            <a:fld id="{738A7761-6C21-41A8-BC5A-B75031C969D7}"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smtClean="0"/>
          </a:p>
        </p:txBody>
      </p:sp>
      <p:sp>
        <p:nvSpPr>
          <p:cNvPr id="242692" name="Slide Number Placeholder 3"/>
          <p:cNvSpPr>
            <a:spLocks noGrp="1"/>
          </p:cNvSpPr>
          <p:nvPr>
            <p:ph type="sldNum" sz="quarter" idx="5"/>
          </p:nvPr>
        </p:nvSpPr>
        <p:spPr>
          <a:noFill/>
        </p:spPr>
        <p:txBody>
          <a:bodyPr/>
          <a:lstStyle/>
          <a:p>
            <a:fld id="{75AE3EC6-6795-42E8-A19B-1F0A5A32E39C}"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smtClean="0"/>
          </a:p>
        </p:txBody>
      </p:sp>
      <p:sp>
        <p:nvSpPr>
          <p:cNvPr id="197636" name="Slide Number Placeholder 3"/>
          <p:cNvSpPr>
            <a:spLocks noGrp="1"/>
          </p:cNvSpPr>
          <p:nvPr>
            <p:ph type="sldNum" sz="quarter" idx="5"/>
          </p:nvPr>
        </p:nvSpPr>
        <p:spPr>
          <a:noFill/>
        </p:spPr>
        <p:txBody>
          <a:bodyPr/>
          <a:lstStyle/>
          <a:p>
            <a:fld id="{6C68C8B7-D587-4FE6-B252-217AAC4090E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p:spPr>
        <p:txBody>
          <a:bodyPr/>
          <a:lstStyle/>
          <a:p>
            <a:endParaRPr lang="en-US" smtClean="0"/>
          </a:p>
        </p:txBody>
      </p:sp>
      <p:sp>
        <p:nvSpPr>
          <p:cNvPr id="243716" name="Slide Number Placeholder 3"/>
          <p:cNvSpPr>
            <a:spLocks noGrp="1"/>
          </p:cNvSpPr>
          <p:nvPr>
            <p:ph type="sldNum" sz="quarter" idx="5"/>
          </p:nvPr>
        </p:nvSpPr>
        <p:spPr>
          <a:noFill/>
        </p:spPr>
        <p:txBody>
          <a:bodyPr/>
          <a:lstStyle/>
          <a:p>
            <a:fld id="{CF10374B-8947-4DCB-B53B-0A18F53BB7A8}"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en-US" smtClean="0"/>
          </a:p>
        </p:txBody>
      </p:sp>
      <p:sp>
        <p:nvSpPr>
          <p:cNvPr id="244740" name="Slide Number Placeholder 3"/>
          <p:cNvSpPr>
            <a:spLocks noGrp="1"/>
          </p:cNvSpPr>
          <p:nvPr>
            <p:ph type="sldNum" sz="quarter" idx="5"/>
          </p:nvPr>
        </p:nvSpPr>
        <p:spPr>
          <a:noFill/>
        </p:spPr>
        <p:txBody>
          <a:bodyPr/>
          <a:lstStyle/>
          <a:p>
            <a:fld id="{58FE97BB-4FAA-47EB-AADE-C9C7B2C7A167}"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US" smtClean="0"/>
          </a:p>
        </p:txBody>
      </p:sp>
      <p:sp>
        <p:nvSpPr>
          <p:cNvPr id="245764" name="Slide Number Placeholder 3"/>
          <p:cNvSpPr>
            <a:spLocks noGrp="1"/>
          </p:cNvSpPr>
          <p:nvPr>
            <p:ph type="sldNum" sz="quarter" idx="5"/>
          </p:nvPr>
        </p:nvSpPr>
        <p:spPr>
          <a:noFill/>
        </p:spPr>
        <p:txBody>
          <a:bodyPr/>
          <a:lstStyle/>
          <a:p>
            <a:fld id="{B438BAA6-7FFB-45B8-AE33-C5B451027201}"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US" smtClean="0"/>
          </a:p>
        </p:txBody>
      </p:sp>
      <p:sp>
        <p:nvSpPr>
          <p:cNvPr id="246788" name="Slide Number Placeholder 3"/>
          <p:cNvSpPr>
            <a:spLocks noGrp="1"/>
          </p:cNvSpPr>
          <p:nvPr>
            <p:ph type="sldNum" sz="quarter" idx="5"/>
          </p:nvPr>
        </p:nvSpPr>
        <p:spPr>
          <a:noFill/>
        </p:spPr>
        <p:txBody>
          <a:bodyPr/>
          <a:lstStyle/>
          <a:p>
            <a:fld id="{93768146-C024-4937-9A74-05CDDD67EED7}"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en-US" smtClean="0"/>
          </a:p>
        </p:txBody>
      </p:sp>
      <p:sp>
        <p:nvSpPr>
          <p:cNvPr id="247812" name="Slide Number Placeholder 3"/>
          <p:cNvSpPr>
            <a:spLocks noGrp="1"/>
          </p:cNvSpPr>
          <p:nvPr>
            <p:ph type="sldNum" sz="quarter" idx="5"/>
          </p:nvPr>
        </p:nvSpPr>
        <p:spPr>
          <a:noFill/>
        </p:spPr>
        <p:txBody>
          <a:bodyPr/>
          <a:lstStyle/>
          <a:p>
            <a:fld id="{E06A9792-73F6-4432-B476-F56D7279C3C8}"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endParaRPr lang="en-US" smtClean="0"/>
          </a:p>
        </p:txBody>
      </p:sp>
      <p:sp>
        <p:nvSpPr>
          <p:cNvPr id="248836" name="Slide Number Placeholder 3"/>
          <p:cNvSpPr>
            <a:spLocks noGrp="1"/>
          </p:cNvSpPr>
          <p:nvPr>
            <p:ph type="sldNum" sz="quarter" idx="5"/>
          </p:nvPr>
        </p:nvSpPr>
        <p:spPr>
          <a:noFill/>
        </p:spPr>
        <p:txBody>
          <a:bodyPr/>
          <a:lstStyle/>
          <a:p>
            <a:fld id="{9EC2E673-0A7E-49F0-991E-85C6C69030FE}"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US" smtClean="0"/>
          </a:p>
        </p:txBody>
      </p:sp>
      <p:sp>
        <p:nvSpPr>
          <p:cNvPr id="249860" name="Slide Number Placeholder 3"/>
          <p:cNvSpPr>
            <a:spLocks noGrp="1"/>
          </p:cNvSpPr>
          <p:nvPr>
            <p:ph type="sldNum" sz="quarter" idx="5"/>
          </p:nvPr>
        </p:nvSpPr>
        <p:spPr>
          <a:noFill/>
        </p:spPr>
        <p:txBody>
          <a:bodyPr/>
          <a:lstStyle/>
          <a:p>
            <a:fld id="{FF84CB4D-EDC3-40F5-9294-40179782499B}"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endParaRPr lang="en-US" smtClean="0"/>
          </a:p>
        </p:txBody>
      </p:sp>
      <p:sp>
        <p:nvSpPr>
          <p:cNvPr id="250884" name="Slide Number Placeholder 3"/>
          <p:cNvSpPr>
            <a:spLocks noGrp="1"/>
          </p:cNvSpPr>
          <p:nvPr>
            <p:ph type="sldNum" sz="quarter" idx="5"/>
          </p:nvPr>
        </p:nvSpPr>
        <p:spPr>
          <a:noFill/>
        </p:spPr>
        <p:txBody>
          <a:bodyPr/>
          <a:lstStyle/>
          <a:p>
            <a:fld id="{1D0A63E1-1401-4978-8D3B-6A91A8B28BE9}"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en-US" smtClean="0"/>
          </a:p>
        </p:txBody>
      </p:sp>
      <p:sp>
        <p:nvSpPr>
          <p:cNvPr id="251908" name="Slide Number Placeholder 3"/>
          <p:cNvSpPr>
            <a:spLocks noGrp="1"/>
          </p:cNvSpPr>
          <p:nvPr>
            <p:ph type="sldNum" sz="quarter" idx="5"/>
          </p:nvPr>
        </p:nvSpPr>
        <p:spPr>
          <a:noFill/>
        </p:spPr>
        <p:txBody>
          <a:bodyPr/>
          <a:lstStyle/>
          <a:p>
            <a:fld id="{20E14D31-431D-4CBB-A9A4-A9560C5E5BEB}"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endParaRPr lang="en-US" smtClean="0"/>
          </a:p>
        </p:txBody>
      </p:sp>
      <p:sp>
        <p:nvSpPr>
          <p:cNvPr id="252932" name="Slide Number Placeholder 3"/>
          <p:cNvSpPr>
            <a:spLocks noGrp="1"/>
          </p:cNvSpPr>
          <p:nvPr>
            <p:ph type="sldNum" sz="quarter" idx="5"/>
          </p:nvPr>
        </p:nvSpPr>
        <p:spPr>
          <a:noFill/>
        </p:spPr>
        <p:txBody>
          <a:bodyPr/>
          <a:lstStyle/>
          <a:p>
            <a:fld id="{E0F6EA53-45DF-4913-BC4D-80DF689E284C}"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smtClean="0"/>
          </a:p>
        </p:txBody>
      </p:sp>
      <p:sp>
        <p:nvSpPr>
          <p:cNvPr id="198660" name="Slide Number Placeholder 3"/>
          <p:cNvSpPr>
            <a:spLocks noGrp="1"/>
          </p:cNvSpPr>
          <p:nvPr>
            <p:ph type="sldNum" sz="quarter" idx="5"/>
          </p:nvPr>
        </p:nvSpPr>
        <p:spPr>
          <a:noFill/>
        </p:spPr>
        <p:txBody>
          <a:bodyPr/>
          <a:lstStyle/>
          <a:p>
            <a:fld id="{35B1B881-CC30-4888-A2A1-CF43CB43939C}"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en-US" smtClean="0"/>
          </a:p>
        </p:txBody>
      </p:sp>
      <p:sp>
        <p:nvSpPr>
          <p:cNvPr id="253956" name="Slide Number Placeholder 3"/>
          <p:cNvSpPr>
            <a:spLocks noGrp="1"/>
          </p:cNvSpPr>
          <p:nvPr>
            <p:ph type="sldNum" sz="quarter" idx="5"/>
          </p:nvPr>
        </p:nvSpPr>
        <p:spPr>
          <a:noFill/>
        </p:spPr>
        <p:txBody>
          <a:bodyPr/>
          <a:lstStyle/>
          <a:p>
            <a:fld id="{4BBAF89E-FCCC-459F-B251-AD990CBAB40D}"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en-US" smtClean="0"/>
          </a:p>
        </p:txBody>
      </p:sp>
      <p:sp>
        <p:nvSpPr>
          <p:cNvPr id="254980" name="Slide Number Placeholder 3"/>
          <p:cNvSpPr>
            <a:spLocks noGrp="1"/>
          </p:cNvSpPr>
          <p:nvPr>
            <p:ph type="sldNum" sz="quarter" idx="5"/>
          </p:nvPr>
        </p:nvSpPr>
        <p:spPr>
          <a:noFill/>
        </p:spPr>
        <p:txBody>
          <a:bodyPr/>
          <a:lstStyle/>
          <a:p>
            <a:fld id="{CB4002AA-7CDF-4CCB-A298-1A99E0C803DD}"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0817A0B-E3E7-4922-9204-EE6A44DF048C}" type="slidenum">
              <a:rPr lang="en-US" smtClean="0"/>
              <a:pPr/>
              <a:t>62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5024D393-0390-4F1E-BD64-E1B76FCE019A}" type="slidenum">
              <a:rPr lang="en-US" smtClean="0"/>
              <a:pPr/>
              <a:t>63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smtClean="0"/>
          </a:p>
        </p:txBody>
      </p:sp>
      <p:sp>
        <p:nvSpPr>
          <p:cNvPr id="258052" name="Slide Number Placeholder 3"/>
          <p:cNvSpPr>
            <a:spLocks noGrp="1"/>
          </p:cNvSpPr>
          <p:nvPr>
            <p:ph type="sldNum" sz="quarter" idx="5"/>
          </p:nvPr>
        </p:nvSpPr>
        <p:spPr>
          <a:noFill/>
        </p:spPr>
        <p:txBody>
          <a:bodyPr/>
          <a:lstStyle/>
          <a:p>
            <a:fld id="{51137987-67A3-4299-BA1A-E2FBDA52D12C}"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517268D-84C7-4A14-80A8-FABD0C368A9E}" type="slidenum">
              <a:rPr lang="en-US" smtClean="0"/>
              <a:pPr/>
              <a:t>65</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r>
              <a:rPr lang="en-US" smtClean="0"/>
              <a:t>African Americans and Hispanics &gt; Caucasians</a:t>
            </a:r>
          </a:p>
          <a:p>
            <a:pPr eaLnBrk="1" hangingPunct="1"/>
            <a:r>
              <a:rPr lang="en-US" smtClean="0"/>
              <a:t>Associated with obesity, insulin resistance</a:t>
            </a:r>
          </a:p>
          <a:p>
            <a:pPr eaLnBrk="1" hangingPunct="1"/>
            <a:r>
              <a:rPr lang="en-US" smtClean="0"/>
              <a:t>Hyperpigmented velvety plaques of the flexures</a:t>
            </a:r>
          </a:p>
          <a:p>
            <a:pPr eaLnBrk="1" hangingPunct="1"/>
            <a:r>
              <a:rPr lang="en-US" smtClean="0"/>
              <a:t>Genetic sensitivity of the skin to hyperinsulinemia</a:t>
            </a:r>
          </a:p>
          <a:p>
            <a:pPr eaLnBrk="1" hangingPunct="1"/>
            <a:r>
              <a:rPr lang="en-US" smtClean="0"/>
              <a:t>Malignant form a/w gastric ACA</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16994E22-2664-4D07-B036-3AC7EA66812C}" type="slidenum">
              <a:rPr lang="en-US" smtClean="0"/>
              <a:pPr/>
              <a:t>66</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smtClean="0"/>
          </a:p>
        </p:txBody>
      </p:sp>
      <p:sp>
        <p:nvSpPr>
          <p:cNvPr id="261124" name="Slide Number Placeholder 3"/>
          <p:cNvSpPr>
            <a:spLocks noGrp="1"/>
          </p:cNvSpPr>
          <p:nvPr>
            <p:ph type="sldNum" sz="quarter" idx="5"/>
          </p:nvPr>
        </p:nvSpPr>
        <p:spPr>
          <a:noFill/>
        </p:spPr>
        <p:txBody>
          <a:bodyPr/>
          <a:lstStyle/>
          <a:p>
            <a:fld id="{1D78BE57-EEFF-461A-9142-323C0B9ECC8C}"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ED5BEEC2-3DE9-4FC4-B6FC-A74A1812F6E7}" type="slidenum">
              <a:rPr lang="en-US" smtClean="0"/>
              <a:pPr/>
              <a:t>68</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smtClean="0"/>
              <a:t>AKA “shin spots” or pigmented pretibial papules</a:t>
            </a:r>
          </a:p>
          <a:p>
            <a:pPr eaLnBrk="1" hangingPunct="1"/>
            <a:r>
              <a:rPr lang="en-US" smtClean="0"/>
              <a:t>Most common cutaneous manifestation of diabetes</a:t>
            </a:r>
          </a:p>
          <a:p>
            <a:pPr eaLnBrk="1" hangingPunct="1"/>
            <a:r>
              <a:rPr lang="en-US" smtClean="0"/>
              <a:t>Benign asymptomatic red brown macules on shins</a:t>
            </a:r>
          </a:p>
          <a:p>
            <a:pPr eaLnBrk="1" hangingPunct="1"/>
            <a:r>
              <a:rPr lang="en-US" smtClean="0"/>
              <a:t>No treatment needed</a:t>
            </a:r>
          </a:p>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smtClean="0"/>
          </a:p>
        </p:txBody>
      </p:sp>
      <p:sp>
        <p:nvSpPr>
          <p:cNvPr id="263172" name="Slide Number Placeholder 3"/>
          <p:cNvSpPr>
            <a:spLocks noGrp="1"/>
          </p:cNvSpPr>
          <p:nvPr>
            <p:ph type="sldNum" sz="quarter" idx="5"/>
          </p:nvPr>
        </p:nvSpPr>
        <p:spPr>
          <a:noFill/>
        </p:spPr>
        <p:txBody>
          <a:bodyPr/>
          <a:lstStyle/>
          <a:p>
            <a:fld id="{7C0099C7-F70F-4951-B9A7-822EDFBCEB92}"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p>
        </p:txBody>
      </p:sp>
      <p:sp>
        <p:nvSpPr>
          <p:cNvPr id="199684" name="Slide Number Placeholder 3"/>
          <p:cNvSpPr>
            <a:spLocks noGrp="1"/>
          </p:cNvSpPr>
          <p:nvPr>
            <p:ph type="sldNum" sz="quarter" idx="5"/>
          </p:nvPr>
        </p:nvSpPr>
        <p:spPr>
          <a:noFill/>
        </p:spPr>
        <p:txBody>
          <a:bodyPr/>
          <a:lstStyle/>
          <a:p>
            <a:fld id="{CD416621-9A0E-403C-B425-459E88F7F838}"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C9CA708-5473-44AA-BC0B-53724DE9E0FD}" type="slidenum">
              <a:rPr lang="en-US" smtClean="0"/>
              <a:pPr/>
              <a:t>70</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r>
              <a:rPr lang="en-US" smtClean="0"/>
              <a:t>Rapid onset painless, tense blisters on hands and feet</a:t>
            </a:r>
          </a:p>
          <a:p>
            <a:pPr eaLnBrk="1" hangingPunct="1"/>
            <a:r>
              <a:rPr lang="en-US" smtClean="0"/>
              <a:t>Trauma and microvascular disease may play a role</a:t>
            </a:r>
          </a:p>
          <a:p>
            <a:pPr eaLnBrk="1" hangingPunct="1"/>
            <a:r>
              <a:rPr lang="en-US" smtClean="0"/>
              <a:t>Spontaneous healing in 2-5 weeks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smtClean="0"/>
          </a:p>
        </p:txBody>
      </p:sp>
      <p:sp>
        <p:nvSpPr>
          <p:cNvPr id="265220" name="Slide Number Placeholder 3"/>
          <p:cNvSpPr>
            <a:spLocks noGrp="1"/>
          </p:cNvSpPr>
          <p:nvPr>
            <p:ph type="sldNum" sz="quarter" idx="5"/>
          </p:nvPr>
        </p:nvSpPr>
        <p:spPr>
          <a:noFill/>
        </p:spPr>
        <p:txBody>
          <a:bodyPr/>
          <a:lstStyle/>
          <a:p>
            <a:fld id="{8E35EA1F-5674-424F-97C7-7906D523CD87}"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9389C4B0-E8D4-4F8D-A533-ABA76ACDEC66}" type="slidenum">
              <a:rPr lang="en-US" smtClean="0"/>
              <a:pPr/>
              <a:t>72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r>
              <a:rPr lang="en-US" smtClean="0"/>
              <a:t>20% of patients with NLD have diabetes, only about 1-3% of diabetics have NLD</a:t>
            </a:r>
          </a:p>
          <a:p>
            <a:pPr eaLnBrk="1" hangingPunct="1"/>
            <a:r>
              <a:rPr lang="en-US" smtClean="0"/>
              <a:t>Start as red-brown papules and progress to well defined yellow-brown atrophic plaques with irregular violaceous borders and telangiectasias.  Ulceration in 35%.  Shins most common.</a:t>
            </a:r>
          </a:p>
          <a:p>
            <a:pPr eaLnBrk="1" hangingPunct="1"/>
            <a:r>
              <a:rPr lang="en-US" smtClean="0"/>
              <a:t>Glucose control will not clear NLD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smtClean="0"/>
          </a:p>
        </p:txBody>
      </p:sp>
      <p:sp>
        <p:nvSpPr>
          <p:cNvPr id="267268" name="Slide Number Placeholder 3"/>
          <p:cNvSpPr>
            <a:spLocks noGrp="1"/>
          </p:cNvSpPr>
          <p:nvPr>
            <p:ph type="sldNum" sz="quarter" idx="5"/>
          </p:nvPr>
        </p:nvSpPr>
        <p:spPr>
          <a:noFill/>
        </p:spPr>
        <p:txBody>
          <a:bodyPr/>
          <a:lstStyle/>
          <a:p>
            <a:fld id="{08E72C44-3CDD-4580-ACF5-2842BB603302}"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963416A0-3E1D-4EBD-AEC2-E7171970CBAD}" type="slidenum">
              <a:rPr lang="en-US" smtClean="0"/>
              <a:pPr/>
              <a:t>74</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r>
              <a:rPr lang="en-US" smtClean="0"/>
              <a:t>Seen in uncontrolled diabetes, hypertriglyceridemia</a:t>
            </a:r>
          </a:p>
          <a:p>
            <a:r>
              <a:rPr lang="en-US" smtClean="0"/>
              <a:t>Sudden crops on firm, non-tender yellow papules with a red rim on extensors</a:t>
            </a:r>
          </a:p>
          <a:p>
            <a:r>
              <a:rPr lang="en-US" smtClean="0"/>
              <a:t>Control glucose and lipid reduction will reduce lesions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en-US" smtClean="0"/>
          </a:p>
        </p:txBody>
      </p:sp>
      <p:sp>
        <p:nvSpPr>
          <p:cNvPr id="269316" name="Slide Number Placeholder 3"/>
          <p:cNvSpPr>
            <a:spLocks noGrp="1"/>
          </p:cNvSpPr>
          <p:nvPr>
            <p:ph type="sldNum" sz="quarter" idx="5"/>
          </p:nvPr>
        </p:nvSpPr>
        <p:spPr>
          <a:noFill/>
        </p:spPr>
        <p:txBody>
          <a:bodyPr/>
          <a:lstStyle/>
          <a:p>
            <a:fld id="{B5F8F5E9-7DE2-4D92-B296-3572653A9975}"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80A4B1AF-25B2-40CF-868E-0AE8D6DD53F5}" type="slidenum">
              <a:rPr lang="en-US" smtClean="0"/>
              <a:pPr/>
              <a:t>76</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smtClean="0"/>
              <a:t>Peripheral neuropathy leads to unnoticed trauma</a:t>
            </a:r>
          </a:p>
          <a:p>
            <a:pPr eaLnBrk="1" hangingPunct="1"/>
            <a:r>
              <a:rPr lang="en-US" smtClean="0"/>
              <a:t>Vascular complications may lead to ulcers and complicate ulcer healing</a:t>
            </a:r>
          </a:p>
          <a:p>
            <a:pPr eaLnBrk="1" hangingPunct="1"/>
            <a:r>
              <a:rPr lang="en-US" smtClean="0"/>
              <a:t>Risk of amputation goes up 8x once these develop</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en-US" smtClean="0"/>
          </a:p>
        </p:txBody>
      </p:sp>
      <p:sp>
        <p:nvSpPr>
          <p:cNvPr id="271364" name="Slide Number Placeholder 3"/>
          <p:cNvSpPr>
            <a:spLocks noGrp="1"/>
          </p:cNvSpPr>
          <p:nvPr>
            <p:ph type="sldNum" sz="quarter" idx="5"/>
          </p:nvPr>
        </p:nvSpPr>
        <p:spPr>
          <a:noFill/>
        </p:spPr>
        <p:txBody>
          <a:bodyPr/>
          <a:lstStyle/>
          <a:p>
            <a:fld id="{8D69CED0-1FD8-4A44-B1D0-7ECEE31DEC4A}"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endParaRPr lang="en-US" smtClean="0"/>
          </a:p>
        </p:txBody>
      </p:sp>
      <p:sp>
        <p:nvSpPr>
          <p:cNvPr id="272388" name="Slide Number Placeholder 3"/>
          <p:cNvSpPr>
            <a:spLocks noGrp="1"/>
          </p:cNvSpPr>
          <p:nvPr>
            <p:ph type="sldNum" sz="quarter" idx="5"/>
          </p:nvPr>
        </p:nvSpPr>
        <p:spPr>
          <a:noFill/>
        </p:spPr>
        <p:txBody>
          <a:bodyPr/>
          <a:lstStyle/>
          <a:p>
            <a:fld id="{3B567BE6-0CF0-4382-B0ED-00A01603749F}"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6F4227E7-5421-4005-B093-B43D519677B5}" type="slidenum">
              <a:rPr lang="en-US" smtClean="0"/>
              <a:pPr/>
              <a:t>79</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r>
              <a:rPr lang="en-US" smtClean="0"/>
              <a:t>Most common cutaneous manifestation of renal disease</a:t>
            </a:r>
          </a:p>
          <a:p>
            <a:pPr eaLnBrk="1" hangingPunct="1"/>
            <a:r>
              <a:rPr lang="en-US" smtClean="0"/>
              <a:t>Seen in both peritoneal and hemodialysis patients</a:t>
            </a:r>
          </a:p>
          <a:p>
            <a:pPr eaLnBrk="1" hangingPunct="1"/>
            <a:r>
              <a:rPr lang="en-US" smtClean="0"/>
              <a:t>Unknown mechanism, unsatisfactory therapy- UVB helps the most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smtClean="0"/>
          </a:p>
        </p:txBody>
      </p:sp>
      <p:sp>
        <p:nvSpPr>
          <p:cNvPr id="200708" name="Slide Number Placeholder 3"/>
          <p:cNvSpPr>
            <a:spLocks noGrp="1"/>
          </p:cNvSpPr>
          <p:nvPr>
            <p:ph type="sldNum" sz="quarter" idx="5"/>
          </p:nvPr>
        </p:nvSpPr>
        <p:spPr>
          <a:noFill/>
        </p:spPr>
        <p:txBody>
          <a:bodyPr/>
          <a:lstStyle/>
          <a:p>
            <a:fld id="{54BFEF09-F580-4F85-B91F-45312004694E}"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39F338D8-22DD-4177-9C48-AC33D3846C6C}" type="slidenum">
              <a:rPr lang="en-US" smtClean="0"/>
              <a:pPr/>
              <a:t>80</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r>
              <a:rPr lang="en-US" smtClean="0"/>
              <a:t>Transepidermal elimination of altered dermal substances</a:t>
            </a:r>
          </a:p>
          <a:p>
            <a:r>
              <a:rPr lang="en-US" smtClean="0"/>
              <a:t>Unknown etiology, may be related to dermal accumulation of microdeposits of calcium</a:t>
            </a:r>
          </a:p>
          <a:p>
            <a:r>
              <a:rPr lang="en-US" smtClean="0"/>
              <a:t>Treatments- steroids, retinoids, cryotherapy, UVB</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en-US" smtClean="0"/>
          </a:p>
        </p:txBody>
      </p:sp>
      <p:sp>
        <p:nvSpPr>
          <p:cNvPr id="275460" name="Slide Number Placeholder 3"/>
          <p:cNvSpPr>
            <a:spLocks noGrp="1"/>
          </p:cNvSpPr>
          <p:nvPr>
            <p:ph type="sldNum" sz="quarter" idx="5"/>
          </p:nvPr>
        </p:nvSpPr>
        <p:spPr>
          <a:noFill/>
        </p:spPr>
        <p:txBody>
          <a:bodyPr/>
          <a:lstStyle/>
          <a:p>
            <a:fld id="{D481BE86-B0EE-47B1-A0AE-B9D588AFE483}"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endParaRPr lang="en-US" smtClean="0"/>
          </a:p>
        </p:txBody>
      </p:sp>
      <p:sp>
        <p:nvSpPr>
          <p:cNvPr id="276484" name="Slide Number Placeholder 3"/>
          <p:cNvSpPr>
            <a:spLocks noGrp="1"/>
          </p:cNvSpPr>
          <p:nvPr>
            <p:ph type="sldNum" sz="quarter" idx="5"/>
          </p:nvPr>
        </p:nvSpPr>
        <p:spPr>
          <a:noFill/>
        </p:spPr>
        <p:txBody>
          <a:bodyPr/>
          <a:lstStyle/>
          <a:p>
            <a:fld id="{00E90470-B7D1-4062-B41C-8FED98BE0E1E}"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78774E5A-E85D-4BC2-847A-C8D6D28BCFA2}" type="slidenum">
              <a:rPr lang="en-US" smtClean="0"/>
              <a:pPr/>
              <a:t>83</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r>
              <a:rPr lang="en-US" smtClean="0"/>
              <a:t>Deposits of calcium in tissue decondary to abnormal calcium and phosphate metabolism</a:t>
            </a:r>
          </a:p>
          <a:p>
            <a:pPr eaLnBrk="1" hangingPunct="1"/>
            <a:r>
              <a:rPr lang="en-US" smtClean="0"/>
              <a:t>Histologically, medial and intimal calcification of small arteries</a:t>
            </a:r>
          </a:p>
          <a:p>
            <a:pPr eaLnBrk="1" hangingPunct="1"/>
            <a:r>
              <a:rPr lang="en-US" smtClean="0"/>
              <a:t>Treatment includes parathyroidectomy, wound care, sodium thiosulfate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endParaRPr lang="en-US" smtClean="0"/>
          </a:p>
        </p:txBody>
      </p:sp>
      <p:sp>
        <p:nvSpPr>
          <p:cNvPr id="278532" name="Slide Number Placeholder 3"/>
          <p:cNvSpPr>
            <a:spLocks noGrp="1"/>
          </p:cNvSpPr>
          <p:nvPr>
            <p:ph type="sldNum" sz="quarter" idx="5"/>
          </p:nvPr>
        </p:nvSpPr>
        <p:spPr>
          <a:noFill/>
        </p:spPr>
        <p:txBody>
          <a:bodyPr/>
          <a:lstStyle/>
          <a:p>
            <a:fld id="{68F90807-BECD-453E-99F4-05C8F69CF172}"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2051365B-9EF1-4D47-A8D6-D955654C594D}" type="slidenum">
              <a:rPr lang="en-US" smtClean="0"/>
              <a:pPr/>
              <a:t>85</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r>
              <a:rPr lang="en-US" smtClean="0"/>
              <a:t>Newly recognized fibrosing disorder in the setting of renal failure</a:t>
            </a:r>
          </a:p>
          <a:p>
            <a:pPr eaLnBrk="1" hangingPunct="1"/>
            <a:r>
              <a:rPr lang="en-US" smtClean="0"/>
              <a:t>No specific lab abnormalities</a:t>
            </a:r>
          </a:p>
          <a:p>
            <a:pPr eaLnBrk="1" hangingPunct="1"/>
            <a:r>
              <a:rPr lang="en-US" smtClean="0"/>
              <a:t>Histologically- fibrobalsts prolitferate with slight increase in dermal mucin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US" smtClean="0"/>
          </a:p>
        </p:txBody>
      </p:sp>
      <p:sp>
        <p:nvSpPr>
          <p:cNvPr id="280580" name="Slide Number Placeholder 3"/>
          <p:cNvSpPr>
            <a:spLocks noGrp="1"/>
          </p:cNvSpPr>
          <p:nvPr>
            <p:ph type="sldNum" sz="quarter" idx="5"/>
          </p:nvPr>
        </p:nvSpPr>
        <p:spPr>
          <a:noFill/>
        </p:spPr>
        <p:txBody>
          <a:bodyPr/>
          <a:lstStyle/>
          <a:p>
            <a:fld id="{BF3E6679-ADD7-48CE-9E2A-3CA5B67831E0}"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US" smtClean="0"/>
          </a:p>
        </p:txBody>
      </p:sp>
      <p:sp>
        <p:nvSpPr>
          <p:cNvPr id="281604" name="Slide Number Placeholder 3"/>
          <p:cNvSpPr>
            <a:spLocks noGrp="1"/>
          </p:cNvSpPr>
          <p:nvPr>
            <p:ph type="sldNum" sz="quarter" idx="5"/>
          </p:nvPr>
        </p:nvSpPr>
        <p:spPr>
          <a:noFill/>
        </p:spPr>
        <p:txBody>
          <a:bodyPr/>
          <a:lstStyle/>
          <a:p>
            <a:fld id="{77430F3D-DD81-45AD-B3A2-269820270C19}"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FCA08EAE-FA52-42BB-928C-2934934BB8A0}" type="slidenum">
              <a:rPr lang="en-US" smtClean="0"/>
              <a:pPr/>
              <a:t>88</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mtClean="0"/>
              <a:t>Usually under 20 yo, most with preceeding URI</a:t>
            </a:r>
          </a:p>
          <a:p>
            <a:pPr eaLnBrk="1" hangingPunct="1"/>
            <a:r>
              <a:rPr lang="en-US" smtClean="0"/>
              <a:t>Histologically leukocytoclastic vasculitis with IgA deposits</a:t>
            </a:r>
          </a:p>
          <a:p>
            <a:pPr eaLnBrk="1" hangingPunct="1"/>
            <a:r>
              <a:rPr lang="en-US" smtClean="0"/>
              <a:t>GI: bleeding, pain, cramping, intussuception; myalgias, fever, HA, hematuria, arthritis, arthralgias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p:spPr>
        <p:txBody>
          <a:bodyPr/>
          <a:lstStyle/>
          <a:p>
            <a:endParaRPr lang="en-US" smtClean="0"/>
          </a:p>
        </p:txBody>
      </p:sp>
      <p:sp>
        <p:nvSpPr>
          <p:cNvPr id="283652" name="Slide Number Placeholder 3"/>
          <p:cNvSpPr>
            <a:spLocks noGrp="1"/>
          </p:cNvSpPr>
          <p:nvPr>
            <p:ph type="sldNum" sz="quarter" idx="5"/>
          </p:nvPr>
        </p:nvSpPr>
        <p:spPr>
          <a:noFill/>
        </p:spPr>
        <p:txBody>
          <a:bodyPr/>
          <a:lstStyle/>
          <a:p>
            <a:fld id="{355B9F55-B3DE-42A0-AB0B-9DF0C05DA3DE}"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smtClean="0"/>
          </a:p>
        </p:txBody>
      </p:sp>
      <p:sp>
        <p:nvSpPr>
          <p:cNvPr id="201732" name="Slide Number Placeholder 3"/>
          <p:cNvSpPr>
            <a:spLocks noGrp="1"/>
          </p:cNvSpPr>
          <p:nvPr>
            <p:ph type="sldNum" sz="quarter" idx="5"/>
          </p:nvPr>
        </p:nvSpPr>
        <p:spPr>
          <a:noFill/>
        </p:spPr>
        <p:txBody>
          <a:bodyPr/>
          <a:lstStyle/>
          <a:p>
            <a:fld id="{3FABC6BB-5BD5-412D-ABE3-E09F80EA22D0}"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smtClean="0"/>
          </a:p>
        </p:txBody>
      </p:sp>
      <p:sp>
        <p:nvSpPr>
          <p:cNvPr id="284676" name="Slide Number Placeholder 3"/>
          <p:cNvSpPr>
            <a:spLocks noGrp="1"/>
          </p:cNvSpPr>
          <p:nvPr>
            <p:ph type="sldNum" sz="quarter" idx="5"/>
          </p:nvPr>
        </p:nvSpPr>
        <p:spPr>
          <a:noFill/>
        </p:spPr>
        <p:txBody>
          <a:bodyPr/>
          <a:lstStyle/>
          <a:p>
            <a:fld id="{229DE1DC-B944-4110-B782-4FE1FE3CCC5A}"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78FABF44-6761-4652-B2C6-34109630DAFF}" type="slidenum">
              <a:rPr lang="en-US" smtClean="0"/>
              <a:pPr/>
              <a:t>91</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r>
              <a:rPr lang="en-US" smtClean="0"/>
              <a:t>Associated with HLA-DQ2, Hashiomoto’s thyroiditis, lymphoma, IDDM</a:t>
            </a:r>
          </a:p>
          <a:p>
            <a:r>
              <a:rPr lang="en-US" smtClean="0"/>
              <a:t>Cutaneous findings are due to autoantibodies to epidermal transglutaminase</a:t>
            </a:r>
          </a:p>
          <a:p>
            <a:r>
              <a:rPr lang="en-US" smtClean="0"/>
              <a:t>GI symptoms: diarrhea, bloating, steatorrhea- a/w ab to gliadin, tranglutaminase </a:t>
            </a:r>
          </a:p>
          <a:p>
            <a:r>
              <a:rPr lang="en-US" smtClean="0"/>
              <a:t>Treatment- rapidly responsive to dapsone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p>
        </p:txBody>
      </p:sp>
      <p:sp>
        <p:nvSpPr>
          <p:cNvPr id="286724" name="Slide Number Placeholder 3"/>
          <p:cNvSpPr>
            <a:spLocks noGrp="1"/>
          </p:cNvSpPr>
          <p:nvPr>
            <p:ph type="sldNum" sz="quarter" idx="5"/>
          </p:nvPr>
        </p:nvSpPr>
        <p:spPr>
          <a:noFill/>
        </p:spPr>
        <p:txBody>
          <a:bodyPr/>
          <a:lstStyle/>
          <a:p>
            <a:fld id="{8683B900-919A-433C-8995-FF2F913D7273}"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BFC89424-AD35-4FEA-9551-F14E0413463B}" type="slidenum">
              <a:rPr lang="en-US" smtClean="0"/>
              <a:pPr/>
              <a:t>93</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Have similar manifestations</a:t>
            </a:r>
          </a:p>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105D1CFE-2ECD-4690-91F2-CAD250336D5C}" type="slidenum">
              <a:rPr lang="en-US" smtClean="0"/>
              <a:pPr/>
              <a:t>94</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r>
              <a:rPr lang="en-US" smtClean="0"/>
              <a:t>Linear ulcerations, cobblestoned oral mucosa</a:t>
            </a:r>
          </a:p>
          <a:p>
            <a:r>
              <a:rPr lang="en-US" smtClean="0"/>
              <a:t>UC may have aphthous ulcers that develop as IBD flares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E0FB298A-BFA6-4336-8C28-20358E8188B2}" type="slidenum">
              <a:rPr lang="en-US" smtClean="0"/>
              <a:pPr/>
              <a:t>95</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r>
              <a:rPr lang="en-US" smtClean="0"/>
              <a:t>Get fissures and fistulas with Crohn’s</a:t>
            </a:r>
          </a:p>
          <a:p>
            <a:r>
              <a:rPr lang="en-US" smtClean="0"/>
              <a:t>Metastatic Crohn’s are nodules, plaques and ulcerations usually in intertriginous areas which can mimic erythema nodosum</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27738485-E505-43E3-B58A-15659BCE71F7}" type="slidenum">
              <a:rPr lang="en-US" smtClean="0"/>
              <a:pPr/>
              <a:t>96</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r>
              <a:rPr lang="en-US" smtClean="0"/>
              <a:t>Tender red nodules on anterior lower legs, precedes or occurs with IBD flares, UC more common </a:t>
            </a:r>
          </a:p>
          <a:p>
            <a:r>
              <a:rPr lang="en-US" smtClean="0"/>
              <a:t>Most EN is idiopathic, also can be related to oral contraceptives or abx, preceding strep or mycobacterial infxn</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8981CC2A-4BBB-4DED-9F8B-41BE1487BCF3}" type="slidenum">
              <a:rPr lang="en-US" smtClean="0"/>
              <a:pPr/>
              <a:t>97</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r>
              <a:rPr lang="en-US" smtClean="0"/>
              <a:t>More common in UC</a:t>
            </a:r>
          </a:p>
          <a:p>
            <a:r>
              <a:rPr lang="en-US" smtClean="0"/>
              <a:t>Papules, pustules, hemorrhagic blisters enlarge and ulcerate with dusky undermined edges</a:t>
            </a:r>
          </a:p>
          <a:p>
            <a:r>
              <a:rPr lang="en-US" smtClean="0"/>
              <a:t>Frequently on legs or around stoma sites</a:t>
            </a:r>
          </a:p>
          <a:p>
            <a:r>
              <a:rPr lang="en-US" smtClean="0"/>
              <a:t>Treat with steroids, often gets better as IBD gets better</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endParaRPr lang="en-US" smtClean="0"/>
          </a:p>
        </p:txBody>
      </p:sp>
      <p:sp>
        <p:nvSpPr>
          <p:cNvPr id="292868" name="Slide Number Placeholder 3"/>
          <p:cNvSpPr>
            <a:spLocks noGrp="1"/>
          </p:cNvSpPr>
          <p:nvPr>
            <p:ph type="sldNum" sz="quarter" idx="5"/>
          </p:nvPr>
        </p:nvSpPr>
        <p:spPr>
          <a:noFill/>
        </p:spPr>
        <p:txBody>
          <a:bodyPr/>
          <a:lstStyle/>
          <a:p>
            <a:fld id="{F0A68B76-C0E3-4F2F-996B-31E6CA638201}"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endParaRPr lang="en-US" smtClean="0"/>
          </a:p>
        </p:txBody>
      </p:sp>
      <p:sp>
        <p:nvSpPr>
          <p:cNvPr id="293892" name="Slide Number Placeholder 3"/>
          <p:cNvSpPr>
            <a:spLocks noGrp="1"/>
          </p:cNvSpPr>
          <p:nvPr>
            <p:ph type="sldNum" sz="quarter" idx="5"/>
          </p:nvPr>
        </p:nvSpPr>
        <p:spPr>
          <a:noFill/>
        </p:spPr>
        <p:txBody>
          <a:bodyPr/>
          <a:lstStyle/>
          <a:p>
            <a:fld id="{3B4A675B-F847-47B5-B271-805B4ECA6ADC}"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7924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792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67B532B9-1DE6-4C6D-A934-229D2979C4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2DD7E0E-04D6-4789-972E-E7D09232B1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EB4B1EC-9BC2-406C-9B24-F372E937DD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5870AAD9-3881-4527-BD76-F4B9C09E3F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054C567-5517-4532-87C8-CF62C73474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84E423C-0DA2-4E93-83EF-4F5657DD62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829E3843-8560-4EBB-B233-3EFA028E3D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3F448A55-1F53-4D00-9809-032F1E90C7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2DBE4197-86DD-40A8-87F8-DEB5A6AA69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305A227A-E0FC-42C4-8C30-D0B3BFFAFF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00C4A69-9077-4D19-A81A-963F619CA2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967C95D-2ECC-4580-8990-4260F2CCE2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781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1781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1781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1781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781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781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781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781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781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781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781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781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81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781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781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1781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1781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1781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1781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1781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1781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782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1782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1782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1782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782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1782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1782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1782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1782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1782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1782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782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782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1782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1782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1782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782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782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82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2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782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782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720418D4-DDD6-43E0-8611-65D84A920C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hyperlink" Target="http://dermnetnz.org/common/image.php?path=/immune/img/dm3.jpg"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hyperlink" Target="http://dermnetnz.org/common/image.php?path=/immune/img/dm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22.jpeg"/></Relationships>
</file>

<file path=ppt/slides/_rels/slide13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162.129.70.33/images/pemphigus_2_010526.jpg" TargetMode="External"/><Relationship Id="rId2" Type="http://schemas.openxmlformats.org/officeDocument/2006/relationships/notesSlide" Target="../notesSlides/notesSlide132.xml"/><Relationship Id="rId1" Type="http://schemas.openxmlformats.org/officeDocument/2006/relationships/slideLayout" Target="../slideLayouts/slideLayout6.xml"/><Relationship Id="rId4" Type="http://schemas.openxmlformats.org/officeDocument/2006/relationships/image" Target="../media/image124.jpeg"/></Relationships>
</file>

<file path=ppt/slides/_rels/slide13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56.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15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7.xml"/><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hyperlink" Target="http://dermnetnz.org/common/image.php?path=/systemic/img/nf4.jpg" TargetMode="Externa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9.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dermnetnz.org/common/image.php?path=/dermal-infiltrative/img/s/xanthelas1.jpg" TargetMode="External"/><Relationship Id="rId11" Type="http://schemas.openxmlformats.org/officeDocument/2006/relationships/image" Target="../media/image65.jpeg"/><Relationship Id="rId5" Type="http://schemas.openxmlformats.org/officeDocument/2006/relationships/image" Target="../media/image60.jpeg"/><Relationship Id="rId10" Type="http://schemas.openxmlformats.org/officeDocument/2006/relationships/image" Target="../media/image64.jpeg"/><Relationship Id="rId4" Type="http://schemas.openxmlformats.org/officeDocument/2006/relationships/hyperlink" Target="http://dermnetnz.org/common/image.php?path=/lesions/img/blue3.jpg" TargetMode="External"/><Relationship Id="rId9"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dermnet.com/image.cfm?passedArrayIndex=9&amp;moduleID=5&amp;moduleGroupID=66"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sz="5400" b="1" dirty="0" err="1" smtClean="0"/>
              <a:t>Cutaneous</a:t>
            </a:r>
            <a:r>
              <a:rPr lang="en-US" sz="5400" b="1" dirty="0" smtClean="0"/>
              <a:t> Manifestations of Systemic Disease</a:t>
            </a:r>
          </a:p>
        </p:txBody>
      </p:sp>
      <p:sp>
        <p:nvSpPr>
          <p:cNvPr id="2054" name="Rectangle 6"/>
          <p:cNvSpPr>
            <a:spLocks noGrp="1" noChangeArrowheads="1"/>
          </p:cNvSpPr>
          <p:nvPr>
            <p:ph type="subTitle" idx="1"/>
          </p:nvPr>
        </p:nvSpPr>
        <p:spPr/>
        <p:txBody>
          <a:bodyPr/>
          <a:lstStyle/>
          <a:p>
            <a:pPr marL="609600" indent="-609600" eaLnBrk="1" hangingPunct="1">
              <a:lnSpc>
                <a:spcPct val="80000"/>
              </a:lnSpc>
              <a:defRPr/>
            </a:pPr>
            <a:endParaRPr lang="en-US" sz="2000" dirty="0" smtClean="0"/>
          </a:p>
          <a:p>
            <a:pPr marL="609600" indent="-609600" eaLnBrk="1" hangingPunct="1">
              <a:lnSpc>
                <a:spcPct val="80000"/>
              </a:lnSpc>
              <a:defRPr/>
            </a:pPr>
            <a:endParaRPr lang="en-US" sz="2000" dirty="0" smtClean="0"/>
          </a:p>
          <a:p>
            <a:pPr marL="609600" indent="-609600" eaLnBrk="1" hangingPunct="1">
              <a:lnSpc>
                <a:spcPct val="80000"/>
              </a:lnSpc>
              <a:defRPr/>
            </a:pPr>
            <a:r>
              <a:rPr lang="en-US" sz="2000" dirty="0" smtClean="0"/>
              <a:t>Holly Edmonds, MD</a:t>
            </a:r>
          </a:p>
          <a:p>
            <a:pPr marL="609600" indent="-609600" eaLnBrk="1" hangingPunct="1">
              <a:lnSpc>
                <a:spcPct val="80000"/>
              </a:lnSpc>
              <a:defRPr/>
            </a:pPr>
            <a:r>
              <a:rPr lang="en-US" sz="2000" dirty="0" smtClean="0"/>
              <a:t>Chief Resident</a:t>
            </a:r>
          </a:p>
          <a:p>
            <a:pPr marL="609600" indent="-609600" eaLnBrk="1" hangingPunct="1">
              <a:lnSpc>
                <a:spcPct val="80000"/>
              </a:lnSpc>
              <a:defRPr/>
            </a:pPr>
            <a:r>
              <a:rPr lang="en-US" sz="2000" dirty="0" smtClean="0"/>
              <a:t>Department of Dermatology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CULE3"/>
          <p:cNvPicPr>
            <a:picLocks noChangeAspect="1" noChangeArrowheads="1"/>
          </p:cNvPicPr>
          <p:nvPr/>
        </p:nvPicPr>
        <p:blipFill>
          <a:blip r:embed="rId3" cstate="screen"/>
          <a:srcRect/>
          <a:stretch>
            <a:fillRect/>
          </a:stretch>
        </p:blipFill>
        <p:spPr bwMode="auto">
          <a:xfrm>
            <a:off x="914400" y="681038"/>
            <a:ext cx="7315200" cy="549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b="1" smtClean="0"/>
              <a:t>SLE</a:t>
            </a:r>
          </a:p>
        </p:txBody>
      </p:sp>
      <p:sp>
        <p:nvSpPr>
          <p:cNvPr id="367619" name="Rectangle 3"/>
          <p:cNvSpPr>
            <a:spLocks noGrp="1" noChangeArrowheads="1"/>
          </p:cNvSpPr>
          <p:nvPr>
            <p:ph type="body" idx="1"/>
          </p:nvPr>
        </p:nvSpPr>
        <p:spPr/>
        <p:txBody>
          <a:bodyPr/>
          <a:lstStyle/>
          <a:p>
            <a:pPr eaLnBrk="1" hangingPunct="1">
              <a:defRPr/>
            </a:pPr>
            <a:r>
              <a:rPr lang="en-US" smtClean="0"/>
              <a:t>+ANA </a:t>
            </a:r>
          </a:p>
          <a:p>
            <a:pPr eaLnBrk="1" hangingPunct="1">
              <a:defRPr/>
            </a:pPr>
            <a:r>
              <a:rPr lang="en-US" smtClean="0"/>
              <a:t>+Sm and dsDNA</a:t>
            </a:r>
          </a:p>
          <a:p>
            <a:pPr eaLnBrk="1" hangingPunct="1">
              <a:defRPr/>
            </a:pPr>
            <a:r>
              <a:rPr lang="en-US" smtClean="0"/>
              <a:t>Butterfly Rash</a:t>
            </a:r>
          </a:p>
          <a:p>
            <a:pPr eaLnBrk="1" hangingPunct="1">
              <a:defRPr/>
            </a:pPr>
            <a:r>
              <a:rPr lang="en-US" smtClean="0"/>
              <a:t>Poikiloderma </a:t>
            </a:r>
          </a:p>
          <a:p>
            <a:pPr eaLnBrk="1" hangingPunct="1">
              <a:defRPr/>
            </a:pPr>
            <a:r>
              <a:rPr lang="en-US" smtClean="0"/>
              <a:t>Photodistrubited erythematous, papular scaling eruption sparing knuckles.</a:t>
            </a:r>
          </a:p>
          <a:p>
            <a:pPr eaLnBrk="1" hangingPunct="1">
              <a:defRPr/>
            </a:pPr>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r>
              <a:rPr lang="en-US" b="1" smtClean="0"/>
              <a:t>SLE</a:t>
            </a:r>
          </a:p>
        </p:txBody>
      </p:sp>
      <p:pic>
        <p:nvPicPr>
          <p:cNvPr id="105475" name="Picture 3" descr="sle"/>
          <p:cNvPicPr>
            <a:picLocks noGrp="1" noChangeAspect="1" noChangeArrowheads="1"/>
          </p:cNvPicPr>
          <p:nvPr>
            <p:ph idx="1"/>
          </p:nvPr>
        </p:nvPicPr>
        <p:blipFill>
          <a:blip r:embed="rId3" cstate="screen"/>
          <a:srcRect/>
          <a:stretch>
            <a:fillRect/>
          </a:stretch>
        </p:blipFill>
        <p:spPr>
          <a:xfrm>
            <a:off x="685800" y="1508125"/>
            <a:ext cx="7772400" cy="4708525"/>
          </a:xfr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defRPr/>
            </a:pPr>
            <a:r>
              <a:rPr lang="en-US" b="1" smtClean="0"/>
              <a:t>SLE</a:t>
            </a:r>
          </a:p>
        </p:txBody>
      </p:sp>
      <p:pic>
        <p:nvPicPr>
          <p:cNvPr id="106499" name="Picture 3" descr="sle2"/>
          <p:cNvPicPr>
            <a:picLocks noGrp="1" noChangeAspect="1" noChangeArrowheads="1"/>
          </p:cNvPicPr>
          <p:nvPr>
            <p:ph idx="1"/>
          </p:nvPr>
        </p:nvPicPr>
        <p:blipFill>
          <a:blip r:embed="rId3" cstate="screen"/>
          <a:srcRect/>
          <a:stretch>
            <a:fillRect/>
          </a:stretch>
        </p:blipFill>
        <p:spPr>
          <a:xfrm>
            <a:off x="1752600" y="1331913"/>
            <a:ext cx="5638800" cy="5060950"/>
          </a:xfr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eaLnBrk="1" hangingPunct="1">
              <a:defRPr/>
            </a:pPr>
            <a:r>
              <a:rPr lang="en-US" b="1" smtClean="0"/>
              <a:t>SLE</a:t>
            </a:r>
          </a:p>
        </p:txBody>
      </p:sp>
      <p:pic>
        <p:nvPicPr>
          <p:cNvPr id="107523" name="Picture 3" descr="scle3"/>
          <p:cNvPicPr>
            <a:picLocks noGrp="1" noChangeAspect="1" noChangeArrowheads="1"/>
          </p:cNvPicPr>
          <p:nvPr>
            <p:ph idx="1"/>
          </p:nvPr>
        </p:nvPicPr>
        <p:blipFill>
          <a:blip r:embed="rId3" cstate="screen"/>
          <a:srcRect/>
          <a:stretch>
            <a:fillRect/>
          </a:stretch>
        </p:blipFill>
        <p:spPr>
          <a:xfrm>
            <a:off x="1752600" y="1263650"/>
            <a:ext cx="5715000" cy="5129213"/>
          </a:xfr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en-US" b="1" smtClean="0"/>
              <a:t>Dermatomyositis</a:t>
            </a:r>
          </a:p>
        </p:txBody>
      </p:sp>
      <p:sp>
        <p:nvSpPr>
          <p:cNvPr id="372739" name="Rectangle 3"/>
          <p:cNvSpPr>
            <a:spLocks noGrp="1" noChangeArrowheads="1"/>
          </p:cNvSpPr>
          <p:nvPr>
            <p:ph type="body" idx="1"/>
          </p:nvPr>
        </p:nvSpPr>
        <p:spPr/>
        <p:txBody>
          <a:bodyPr/>
          <a:lstStyle/>
          <a:p>
            <a:pPr eaLnBrk="1" hangingPunct="1">
              <a:lnSpc>
                <a:spcPct val="80000"/>
              </a:lnSpc>
              <a:defRPr/>
            </a:pPr>
            <a:r>
              <a:rPr lang="en-US" smtClean="0"/>
              <a:t>Poikiloderma favoring scalp, periocular (Heliotrope rash), and extensor skin sites </a:t>
            </a:r>
          </a:p>
          <a:p>
            <a:pPr eaLnBrk="1" hangingPunct="1">
              <a:lnSpc>
                <a:spcPct val="80000"/>
              </a:lnSpc>
              <a:defRPr/>
            </a:pPr>
            <a:r>
              <a:rPr lang="en-US" smtClean="0"/>
              <a:t>Nailfold telangiectasias</a:t>
            </a:r>
          </a:p>
          <a:p>
            <a:pPr eaLnBrk="1" hangingPunct="1">
              <a:lnSpc>
                <a:spcPct val="80000"/>
              </a:lnSpc>
              <a:defRPr/>
            </a:pPr>
            <a:r>
              <a:rPr lang="en-US" smtClean="0"/>
              <a:t>Gottron’s papules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r>
              <a:rPr lang="en-US" b="1" smtClean="0"/>
              <a:t>Dermatomyositis</a:t>
            </a:r>
          </a:p>
        </p:txBody>
      </p:sp>
      <p:pic>
        <p:nvPicPr>
          <p:cNvPr id="109571" name="Picture 3" descr="dm1"/>
          <p:cNvPicPr>
            <a:picLocks noChangeAspect="1" noChangeArrowheads="1"/>
          </p:cNvPicPr>
          <p:nvPr/>
        </p:nvPicPr>
        <p:blipFill>
          <a:blip r:embed="rId3" cstate="screen"/>
          <a:srcRect/>
          <a:stretch>
            <a:fillRect/>
          </a:stretch>
        </p:blipFill>
        <p:spPr bwMode="auto">
          <a:xfrm>
            <a:off x="152400" y="1295400"/>
            <a:ext cx="4171950" cy="5562600"/>
          </a:xfrm>
          <a:prstGeom prst="rect">
            <a:avLst/>
          </a:prstGeom>
          <a:noFill/>
          <a:ln w="9525">
            <a:noFill/>
            <a:miter lim="800000"/>
            <a:headEnd/>
            <a:tailEnd/>
          </a:ln>
        </p:spPr>
      </p:pic>
      <p:sp>
        <p:nvSpPr>
          <p:cNvPr id="374788" name="Rectangle 4"/>
          <p:cNvSpPr>
            <a:spLocks noGrp="1" noChangeArrowheads="1"/>
          </p:cNvSpPr>
          <p:nvPr>
            <p:ph idx="1"/>
          </p:nvPr>
        </p:nvSpPr>
        <p:spPr>
          <a:xfrm>
            <a:off x="0" y="4267200"/>
            <a:ext cx="3657600" cy="2016125"/>
          </a:xfrm>
        </p:spPr>
        <p:txBody>
          <a:bodyPr/>
          <a:lstStyle/>
          <a:p>
            <a:pPr eaLnBrk="1" hangingPunct="1">
              <a:defRPr/>
            </a:pPr>
            <a:endParaRPr lang="en-US" smtClean="0"/>
          </a:p>
        </p:txBody>
      </p:sp>
      <p:pic>
        <p:nvPicPr>
          <p:cNvPr id="109573" name="Picture 5" descr="Dermatomyositis">
            <a:hlinkClick r:id="rId4"/>
          </p:cNvPr>
          <p:cNvPicPr>
            <a:picLocks noChangeAspect="1" noChangeArrowheads="1"/>
          </p:cNvPicPr>
          <p:nvPr/>
        </p:nvPicPr>
        <p:blipFill>
          <a:blip r:embed="rId5" cstate="screen"/>
          <a:srcRect/>
          <a:stretch>
            <a:fillRect/>
          </a:stretch>
        </p:blipFill>
        <p:spPr bwMode="auto">
          <a:xfrm>
            <a:off x="4381500" y="2286000"/>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sz="4000" b="1" smtClean="0"/>
              <a:t>Dermatomyositis</a:t>
            </a:r>
            <a:br>
              <a:rPr lang="en-US" sz="4000" b="1" smtClean="0"/>
            </a:br>
            <a:r>
              <a:rPr lang="en-US" sz="4000" b="1" smtClean="0"/>
              <a:t>(</a:t>
            </a:r>
            <a:r>
              <a:rPr lang="en-US" sz="3200" b="1" smtClean="0"/>
              <a:t>periungal telangiectasias, gottrons papules)</a:t>
            </a:r>
          </a:p>
        </p:txBody>
      </p:sp>
      <p:pic>
        <p:nvPicPr>
          <p:cNvPr id="110595" name="Picture 3" descr="dm3"/>
          <p:cNvPicPr>
            <a:picLocks noGrp="1" noChangeAspect="1" noChangeArrowheads="1"/>
          </p:cNvPicPr>
          <p:nvPr>
            <p:ph idx="1"/>
          </p:nvPr>
        </p:nvPicPr>
        <p:blipFill>
          <a:blip r:embed="rId3" cstate="screen"/>
          <a:srcRect/>
          <a:stretch>
            <a:fillRect/>
          </a:stretch>
        </p:blipFill>
        <p:spPr>
          <a:xfrm>
            <a:off x="533400" y="1905000"/>
            <a:ext cx="5043488" cy="4530725"/>
          </a:xfrm>
          <a:noFill/>
        </p:spPr>
      </p:pic>
      <p:pic>
        <p:nvPicPr>
          <p:cNvPr id="110596" name="Picture 4" descr="dm4"/>
          <p:cNvPicPr>
            <a:picLocks noChangeAspect="1" noChangeArrowheads="1"/>
          </p:cNvPicPr>
          <p:nvPr/>
        </p:nvPicPr>
        <p:blipFill>
          <a:blip r:embed="rId4" cstate="screen"/>
          <a:srcRect/>
          <a:stretch>
            <a:fillRect/>
          </a:stretch>
        </p:blipFill>
        <p:spPr bwMode="auto">
          <a:xfrm>
            <a:off x="5334000" y="22860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0"/>
            <a:ext cx="8229600" cy="1143000"/>
          </a:xfrm>
        </p:spPr>
        <p:txBody>
          <a:bodyPr/>
          <a:lstStyle/>
          <a:p>
            <a:pPr eaLnBrk="1" hangingPunct="1">
              <a:defRPr/>
            </a:pPr>
            <a:r>
              <a:rPr lang="en-US" b="1" smtClean="0"/>
              <a:t>Reiter’s Disease</a:t>
            </a:r>
          </a:p>
        </p:txBody>
      </p:sp>
      <p:sp>
        <p:nvSpPr>
          <p:cNvPr id="376835" name="Rectangle 3"/>
          <p:cNvSpPr>
            <a:spLocks noGrp="1" noChangeArrowheads="1"/>
          </p:cNvSpPr>
          <p:nvPr>
            <p:ph type="body" idx="1"/>
          </p:nvPr>
        </p:nvSpPr>
        <p:spPr>
          <a:xfrm>
            <a:off x="457200" y="1371600"/>
            <a:ext cx="8229600" cy="4530725"/>
          </a:xfrm>
        </p:spPr>
        <p:txBody>
          <a:bodyPr/>
          <a:lstStyle/>
          <a:p>
            <a:pPr eaLnBrk="1" hangingPunct="1">
              <a:lnSpc>
                <a:spcPct val="80000"/>
              </a:lnSpc>
              <a:defRPr/>
            </a:pPr>
            <a:r>
              <a:rPr lang="en-US" sz="2800" b="1" smtClean="0"/>
              <a:t>Urethritis, arthritis, ocular findings, and oral ulcers</a:t>
            </a:r>
            <a:r>
              <a:rPr lang="en-US" sz="2800" smtClean="0"/>
              <a:t> in addition to psoriasiform skin lesions. </a:t>
            </a:r>
          </a:p>
          <a:p>
            <a:pPr eaLnBrk="1" hangingPunct="1">
              <a:lnSpc>
                <a:spcPct val="80000"/>
              </a:lnSpc>
              <a:defRPr/>
            </a:pPr>
            <a:r>
              <a:rPr lang="en-US" sz="2800" smtClean="0"/>
              <a:t>Keratoderma blenorrhagicum (feet)</a:t>
            </a:r>
          </a:p>
          <a:p>
            <a:pPr eaLnBrk="1" hangingPunct="1">
              <a:lnSpc>
                <a:spcPct val="80000"/>
              </a:lnSpc>
              <a:defRPr/>
            </a:pPr>
            <a:r>
              <a:rPr lang="en-US" sz="2800" smtClean="0"/>
              <a:t>Balanitis circinata (penis)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4000" smtClean="0"/>
              <a:t>Reiter’s Disease</a:t>
            </a:r>
            <a:br>
              <a:rPr lang="en-US" sz="4000" smtClean="0"/>
            </a:br>
            <a:r>
              <a:rPr lang="en-US" sz="4000" smtClean="0"/>
              <a:t>Keratoderma Blenorrhagicum</a:t>
            </a:r>
          </a:p>
        </p:txBody>
      </p:sp>
      <p:sp>
        <p:nvSpPr>
          <p:cNvPr id="378883" name="Rectangle 3"/>
          <p:cNvSpPr>
            <a:spLocks noGrp="1" noChangeArrowheads="1"/>
          </p:cNvSpPr>
          <p:nvPr>
            <p:ph idx="1"/>
          </p:nvPr>
        </p:nvSpPr>
        <p:spPr/>
        <p:txBody>
          <a:bodyPr/>
          <a:lstStyle/>
          <a:p>
            <a:pPr eaLnBrk="1" hangingPunct="1">
              <a:defRPr/>
            </a:pPr>
            <a:endParaRPr lang="en-US" smtClean="0"/>
          </a:p>
        </p:txBody>
      </p:sp>
      <p:pic>
        <p:nvPicPr>
          <p:cNvPr id="112644" name="Picture 4" descr="reiter2"/>
          <p:cNvPicPr>
            <a:picLocks noChangeAspect="1" noChangeArrowheads="1"/>
          </p:cNvPicPr>
          <p:nvPr/>
        </p:nvPicPr>
        <p:blipFill>
          <a:blip r:embed="rId3" cstate="screen"/>
          <a:srcRect/>
          <a:stretch>
            <a:fillRect/>
          </a:stretch>
        </p:blipFill>
        <p:spPr bwMode="auto">
          <a:xfrm>
            <a:off x="228600" y="2209800"/>
            <a:ext cx="8686800" cy="420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4000" b="1" smtClean="0"/>
              <a:t>Reiter’s Disease</a:t>
            </a:r>
            <a:r>
              <a:rPr lang="en-US" sz="4000" smtClean="0"/>
              <a:t/>
            </a:r>
            <a:br>
              <a:rPr lang="en-US" sz="4000" smtClean="0"/>
            </a:br>
            <a:r>
              <a:rPr lang="en-US" sz="4000" smtClean="0"/>
              <a:t>(balanitis circinata)</a:t>
            </a:r>
          </a:p>
        </p:txBody>
      </p:sp>
      <p:pic>
        <p:nvPicPr>
          <p:cNvPr id="113667" name="Picture 3" descr="reiters-balanitis circinata"/>
          <p:cNvPicPr>
            <a:picLocks noGrp="1" noChangeAspect="1" noChangeArrowheads="1"/>
          </p:cNvPicPr>
          <p:nvPr>
            <p:ph idx="1"/>
          </p:nvPr>
        </p:nvPicPr>
        <p:blipFill>
          <a:blip r:embed="rId3" cstate="screen"/>
          <a:srcRect/>
          <a:stretch>
            <a:fillRect/>
          </a:stretch>
        </p:blipFill>
        <p:spPr>
          <a:xfrm>
            <a:off x="2971800" y="1600200"/>
            <a:ext cx="3160713" cy="48768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en-US" u="sng" smtClean="0">
                <a:latin typeface="Impact" pitchFamily="34" charset="0"/>
              </a:rPr>
              <a:t>PLAQUE</a:t>
            </a:r>
          </a:p>
        </p:txBody>
      </p:sp>
      <p:pic>
        <p:nvPicPr>
          <p:cNvPr id="13315" name="Picture 3" descr="plaque2"/>
          <p:cNvPicPr>
            <a:picLocks noGrp="1" noChangeAspect="1" noChangeArrowheads="1"/>
          </p:cNvPicPr>
          <p:nvPr>
            <p:ph sz="half" idx="1"/>
          </p:nvPr>
        </p:nvPicPr>
        <p:blipFill>
          <a:blip r:embed="rId3" cstate="screen"/>
          <a:srcRect/>
          <a:stretch>
            <a:fillRect/>
          </a:stretch>
        </p:blipFill>
        <p:spPr>
          <a:xfrm>
            <a:off x="2590800" y="1371600"/>
            <a:ext cx="3886200" cy="2330450"/>
          </a:xfrm>
          <a:noFill/>
        </p:spPr>
      </p:pic>
      <p:pic>
        <p:nvPicPr>
          <p:cNvPr id="13316" name="Picture 4" descr="plaque"/>
          <p:cNvPicPr>
            <a:picLocks noGrp="1" noChangeAspect="1" noChangeArrowheads="1"/>
          </p:cNvPicPr>
          <p:nvPr>
            <p:ph sz="half" idx="2"/>
          </p:nvPr>
        </p:nvPicPr>
        <p:blipFill>
          <a:blip r:embed="rId4" cstate="screen"/>
          <a:srcRect/>
          <a:stretch>
            <a:fillRect/>
          </a:stretch>
        </p:blipFill>
        <p:spPr>
          <a:xfrm>
            <a:off x="1981200" y="3886200"/>
            <a:ext cx="5486400" cy="2717800"/>
          </a:xfrm>
          <a:noFill/>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smtClean="0"/>
              <a:t>Hepatitis C virus</a:t>
            </a:r>
          </a:p>
        </p:txBody>
      </p:sp>
      <p:sp>
        <p:nvSpPr>
          <p:cNvPr id="186371" name="Rectangle 3"/>
          <p:cNvSpPr>
            <a:spLocks noGrp="1" noChangeArrowheads="1"/>
          </p:cNvSpPr>
          <p:nvPr>
            <p:ph type="body" idx="1"/>
          </p:nvPr>
        </p:nvSpPr>
        <p:spPr/>
        <p:txBody>
          <a:bodyPr/>
          <a:lstStyle/>
          <a:p>
            <a:pPr eaLnBrk="1" hangingPunct="1">
              <a:buFont typeface="Wingdings" pitchFamily="2" charset="2"/>
              <a:buNone/>
              <a:defRPr/>
            </a:pPr>
            <a:endParaRPr lang="en-US" smtClean="0"/>
          </a:p>
          <a:p>
            <a:pPr eaLnBrk="1" hangingPunct="1">
              <a:defRPr/>
            </a:pPr>
            <a:r>
              <a:rPr lang="en-US" smtClean="0"/>
              <a:t>Porphyria Cutanea Tarda</a:t>
            </a:r>
          </a:p>
          <a:p>
            <a:pPr eaLnBrk="1" hangingPunct="1">
              <a:defRPr/>
            </a:pPr>
            <a:r>
              <a:rPr lang="en-US" smtClean="0"/>
              <a:t>Lichen Planus</a:t>
            </a:r>
          </a:p>
          <a:p>
            <a:pPr eaLnBrk="1" hangingPunct="1">
              <a:defRPr/>
            </a:pPr>
            <a:r>
              <a:rPr lang="en-US" smtClean="0"/>
              <a:t>Pruritis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US" smtClean="0"/>
              <a:t>Porphyria Cutanea Tarda</a:t>
            </a:r>
          </a:p>
        </p:txBody>
      </p:sp>
      <p:sp>
        <p:nvSpPr>
          <p:cNvPr id="196611" name="Rectangle 3"/>
          <p:cNvSpPr>
            <a:spLocks noGrp="1" noChangeArrowheads="1"/>
          </p:cNvSpPr>
          <p:nvPr>
            <p:ph type="body" idx="1"/>
          </p:nvPr>
        </p:nvSpPr>
        <p:spPr/>
        <p:txBody>
          <a:bodyPr/>
          <a:lstStyle/>
          <a:p>
            <a:pPr eaLnBrk="1" hangingPunct="1">
              <a:defRPr/>
            </a:pPr>
            <a:r>
              <a:rPr lang="en-US" smtClean="0"/>
              <a:t>Vesicles and bullae on sun-exposed areas, scarring with milia</a:t>
            </a:r>
          </a:p>
          <a:p>
            <a:pPr eaLnBrk="1" hangingPunct="1">
              <a:defRPr/>
            </a:pPr>
            <a:r>
              <a:rPr lang="en-US" smtClean="0"/>
              <a:t>Hypertrichosis</a:t>
            </a:r>
          </a:p>
          <a:p>
            <a:pPr eaLnBrk="1" hangingPunct="1">
              <a:defRPr/>
            </a:pPr>
            <a:r>
              <a:rPr lang="en-US" smtClean="0"/>
              <a:t>Fragile skin with sclerodermoid changes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b="1" smtClean="0"/>
              <a:t>PCT</a:t>
            </a:r>
          </a:p>
        </p:txBody>
      </p:sp>
      <p:pic>
        <p:nvPicPr>
          <p:cNvPr id="116739" name="Picture 3" descr="PCT2"/>
          <p:cNvPicPr>
            <a:picLocks noGrp="1" noChangeAspect="1" noChangeArrowheads="1"/>
          </p:cNvPicPr>
          <p:nvPr>
            <p:ph idx="1"/>
          </p:nvPr>
        </p:nvPicPr>
        <p:blipFill>
          <a:blip r:embed="rId3" cstate="screen"/>
          <a:srcRect/>
          <a:stretch>
            <a:fillRect/>
          </a:stretch>
        </p:blipFill>
        <p:spPr>
          <a:xfrm>
            <a:off x="1397000" y="1608138"/>
            <a:ext cx="6350000" cy="4513262"/>
          </a:xfr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skin signs of systemic disease-slide 8b-porphyria cutanea tarda"/>
          <p:cNvPicPr>
            <a:picLocks noChangeAspect="1" noChangeArrowheads="1"/>
          </p:cNvPicPr>
          <p:nvPr/>
        </p:nvPicPr>
        <p:blipFill>
          <a:blip r:embed="rId3" cstate="screen">
            <a:lum bright="12000"/>
          </a:blip>
          <a:srcRect/>
          <a:stretch>
            <a:fillRect/>
          </a:stretch>
        </p:blipFill>
        <p:spPr bwMode="auto">
          <a:xfrm>
            <a:off x="1447800" y="1698625"/>
            <a:ext cx="5943600" cy="4398963"/>
          </a:xfrm>
          <a:prstGeom prst="rect">
            <a:avLst/>
          </a:prstGeom>
          <a:noFill/>
          <a:ln w="9525">
            <a:noFill/>
            <a:miter lim="800000"/>
            <a:headEnd/>
            <a:tailEnd/>
          </a:ln>
        </p:spPr>
      </p:pic>
      <p:sp>
        <p:nvSpPr>
          <p:cNvPr id="199683" name="Rectangle 3"/>
          <p:cNvSpPr>
            <a:spLocks noGrp="1" noChangeArrowheads="1"/>
          </p:cNvSpPr>
          <p:nvPr>
            <p:ph type="title"/>
          </p:nvPr>
        </p:nvSpPr>
        <p:spPr/>
        <p:txBody>
          <a:bodyPr/>
          <a:lstStyle/>
          <a:p>
            <a:pPr eaLnBrk="1" hangingPunct="1">
              <a:defRPr/>
            </a:pPr>
            <a:r>
              <a:rPr lang="en-US" sz="4000" b="1" smtClean="0"/>
              <a:t>PCT</a:t>
            </a:r>
            <a:r>
              <a:rPr lang="en-US" sz="4000" smtClean="0"/>
              <a:t/>
            </a:r>
            <a:br>
              <a:rPr lang="en-US" sz="4000" smtClean="0"/>
            </a:br>
            <a:r>
              <a:rPr lang="en-US" sz="4000" smtClean="0"/>
              <a:t>(hypertrichosis)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en-US" smtClean="0"/>
              <a:t>Lichen Planus</a:t>
            </a:r>
          </a:p>
        </p:txBody>
      </p:sp>
      <p:sp>
        <p:nvSpPr>
          <p:cNvPr id="200707" name="Rectangle 3"/>
          <p:cNvSpPr>
            <a:spLocks noGrp="1" noChangeArrowheads="1"/>
          </p:cNvSpPr>
          <p:nvPr>
            <p:ph type="body" idx="1"/>
          </p:nvPr>
        </p:nvSpPr>
        <p:spPr/>
        <p:txBody>
          <a:bodyPr/>
          <a:lstStyle/>
          <a:p>
            <a:pPr eaLnBrk="1" hangingPunct="1">
              <a:defRPr/>
            </a:pPr>
            <a:r>
              <a:rPr lang="en-US" smtClean="0"/>
              <a:t>Purple, pruritic, polygonal papules</a:t>
            </a:r>
          </a:p>
          <a:p>
            <a:pPr eaLnBrk="1" hangingPunct="1">
              <a:defRPr/>
            </a:pPr>
            <a:r>
              <a:rPr lang="en-US" smtClean="0"/>
              <a:t>Koebner phenomenon</a:t>
            </a:r>
          </a:p>
          <a:p>
            <a:pPr eaLnBrk="1" hangingPunct="1">
              <a:defRPr/>
            </a:pPr>
            <a:r>
              <a:rPr lang="en-US" smtClean="0"/>
              <a:t>Wickham’s striae</a:t>
            </a:r>
          </a:p>
          <a:p>
            <a:pPr eaLnBrk="1" hangingPunct="1">
              <a:defRPr/>
            </a:pPr>
            <a:r>
              <a:rPr lang="en-US" smtClean="0"/>
              <a:t>50% with mucosal involvement</a:t>
            </a:r>
          </a:p>
          <a:p>
            <a:pPr eaLnBrk="1" hangingPunct="1">
              <a:defRPr/>
            </a:pPr>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9" name="Rectangle 7"/>
          <p:cNvSpPr>
            <a:spLocks noGrp="1" noChangeArrowheads="1"/>
          </p:cNvSpPr>
          <p:nvPr>
            <p:ph type="title"/>
          </p:nvPr>
        </p:nvSpPr>
        <p:spPr/>
        <p:txBody>
          <a:bodyPr/>
          <a:lstStyle/>
          <a:p>
            <a:pPr eaLnBrk="1" hangingPunct="1">
              <a:defRPr/>
            </a:pPr>
            <a:r>
              <a:rPr lang="en-US" smtClean="0"/>
              <a:t>Lichen Planus</a:t>
            </a:r>
          </a:p>
        </p:txBody>
      </p:sp>
      <p:sp>
        <p:nvSpPr>
          <p:cNvPr id="202760" name="Rectangle 8"/>
          <p:cNvSpPr>
            <a:spLocks noGrp="1" noChangeArrowheads="1"/>
          </p:cNvSpPr>
          <p:nvPr>
            <p:ph idx="1"/>
          </p:nvPr>
        </p:nvSpPr>
        <p:spPr/>
        <p:txBody>
          <a:bodyPr/>
          <a:lstStyle/>
          <a:p>
            <a:pPr eaLnBrk="1" hangingPunct="1">
              <a:defRPr/>
            </a:pPr>
            <a:endParaRPr lang="en-US" smtClean="0"/>
          </a:p>
        </p:txBody>
      </p:sp>
      <p:pic>
        <p:nvPicPr>
          <p:cNvPr id="119812" name="Picture 6" descr="showimage"/>
          <p:cNvPicPr>
            <a:picLocks noChangeAspect="1" noChangeArrowheads="1"/>
          </p:cNvPicPr>
          <p:nvPr/>
        </p:nvPicPr>
        <p:blipFill>
          <a:blip r:embed="rId3" cstate="screen"/>
          <a:srcRect/>
          <a:stretch>
            <a:fillRect/>
          </a:stretch>
        </p:blipFill>
        <p:spPr bwMode="auto">
          <a:xfrm>
            <a:off x="457200" y="1524000"/>
            <a:ext cx="8077200" cy="472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7" name="Rectangle 7"/>
          <p:cNvSpPr>
            <a:spLocks noGrp="1" noChangeArrowheads="1"/>
          </p:cNvSpPr>
          <p:nvPr>
            <p:ph type="title"/>
          </p:nvPr>
        </p:nvSpPr>
        <p:spPr/>
        <p:txBody>
          <a:bodyPr/>
          <a:lstStyle/>
          <a:p>
            <a:pPr eaLnBrk="1" hangingPunct="1">
              <a:defRPr/>
            </a:pPr>
            <a:r>
              <a:rPr lang="en-US" smtClean="0"/>
              <a:t>Mucosal Lichen Planus</a:t>
            </a:r>
          </a:p>
        </p:txBody>
      </p:sp>
      <p:sp>
        <p:nvSpPr>
          <p:cNvPr id="204808" name="Rectangle 8"/>
          <p:cNvSpPr>
            <a:spLocks noGrp="1" noChangeArrowheads="1"/>
          </p:cNvSpPr>
          <p:nvPr>
            <p:ph idx="1"/>
          </p:nvPr>
        </p:nvSpPr>
        <p:spPr/>
        <p:txBody>
          <a:bodyPr/>
          <a:lstStyle/>
          <a:p>
            <a:pPr eaLnBrk="1" hangingPunct="1">
              <a:defRPr/>
            </a:pPr>
            <a:endParaRPr lang="en-US" smtClean="0"/>
          </a:p>
        </p:txBody>
      </p:sp>
      <p:pic>
        <p:nvPicPr>
          <p:cNvPr id="120836" name="Picture 6" descr="lp5"/>
          <p:cNvPicPr>
            <a:picLocks noChangeAspect="1" noChangeArrowheads="1"/>
          </p:cNvPicPr>
          <p:nvPr/>
        </p:nvPicPr>
        <p:blipFill>
          <a:blip r:embed="rId3" cstate="screen"/>
          <a:srcRect/>
          <a:stretch>
            <a:fillRect/>
          </a:stretch>
        </p:blipFill>
        <p:spPr bwMode="auto">
          <a:xfrm>
            <a:off x="990600" y="154305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smtClean="0"/>
              <a:t>Pruritis</a:t>
            </a:r>
          </a:p>
        </p:txBody>
      </p:sp>
      <p:sp>
        <p:nvSpPr>
          <p:cNvPr id="212995" name="Rectangle 3"/>
          <p:cNvSpPr>
            <a:spLocks noGrp="1" noChangeArrowheads="1"/>
          </p:cNvSpPr>
          <p:nvPr>
            <p:ph type="body" idx="1"/>
          </p:nvPr>
        </p:nvSpPr>
        <p:spPr/>
        <p:txBody>
          <a:bodyPr/>
          <a:lstStyle/>
          <a:p>
            <a:pPr eaLnBrk="1" hangingPunct="1">
              <a:defRPr/>
            </a:pPr>
            <a:r>
              <a:rPr lang="en-US" smtClean="0"/>
              <a:t>Excoriations, lichenification, and prurigo nodularis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en-US" smtClean="0"/>
              <a:t>Prurigo Nodularis</a:t>
            </a:r>
          </a:p>
        </p:txBody>
      </p:sp>
      <p:sp>
        <p:nvSpPr>
          <p:cNvPr id="215043" name="Rectangle 3"/>
          <p:cNvSpPr>
            <a:spLocks noGrp="1" noChangeArrowheads="1"/>
          </p:cNvSpPr>
          <p:nvPr>
            <p:ph type="body" idx="1"/>
          </p:nvPr>
        </p:nvSpPr>
        <p:spPr/>
        <p:txBody>
          <a:bodyPr/>
          <a:lstStyle/>
          <a:p>
            <a:pPr eaLnBrk="1" hangingPunct="1">
              <a:defRPr/>
            </a:pPr>
            <a:endParaRPr lang="en-US" smtClean="0"/>
          </a:p>
        </p:txBody>
      </p:sp>
      <p:pic>
        <p:nvPicPr>
          <p:cNvPr id="122884" name="Picture 5" descr="showimage"/>
          <p:cNvPicPr>
            <a:picLocks noChangeAspect="1" noChangeArrowheads="1"/>
          </p:cNvPicPr>
          <p:nvPr/>
        </p:nvPicPr>
        <p:blipFill>
          <a:blip r:embed="rId3" cstate="screen"/>
          <a:srcRect/>
          <a:stretch>
            <a:fillRect/>
          </a:stretch>
        </p:blipFill>
        <p:spPr bwMode="auto">
          <a:xfrm>
            <a:off x="914400" y="1524000"/>
            <a:ext cx="7467600" cy="505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smtClean="0"/>
              <a:t>Pruritis</a:t>
            </a:r>
          </a:p>
        </p:txBody>
      </p:sp>
      <p:sp>
        <p:nvSpPr>
          <p:cNvPr id="216070" name="Rectangle 6"/>
          <p:cNvSpPr>
            <a:spLocks noGrp="1" noChangeArrowheads="1"/>
          </p:cNvSpPr>
          <p:nvPr>
            <p:ph idx="1"/>
          </p:nvPr>
        </p:nvSpPr>
        <p:spPr/>
        <p:txBody>
          <a:bodyPr/>
          <a:lstStyle/>
          <a:p>
            <a:pPr eaLnBrk="1" hangingPunct="1">
              <a:defRPr/>
            </a:pPr>
            <a:endParaRPr lang="en-US" smtClean="0"/>
          </a:p>
        </p:txBody>
      </p:sp>
      <p:pic>
        <p:nvPicPr>
          <p:cNvPr id="123908" name="Picture 5" descr="pruritus"/>
          <p:cNvPicPr>
            <a:picLocks noChangeAspect="1" noChangeArrowheads="1"/>
          </p:cNvPicPr>
          <p:nvPr/>
        </p:nvPicPr>
        <p:blipFill>
          <a:blip r:embed="rId3" cstate="screen"/>
          <a:srcRect/>
          <a:stretch>
            <a:fillRect/>
          </a:stretch>
        </p:blipFill>
        <p:spPr bwMode="auto">
          <a:xfrm>
            <a:off x="990600" y="154305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soriasis"/>
          <p:cNvPicPr>
            <a:picLocks noChangeAspect="1" noChangeArrowheads="1"/>
          </p:cNvPicPr>
          <p:nvPr/>
        </p:nvPicPr>
        <p:blipFill>
          <a:blip r:embed="rId3" cstate="screen">
            <a:lum bright="-28000"/>
          </a:blip>
          <a:srcRect/>
          <a:stretch>
            <a:fillRect/>
          </a:stretch>
        </p:blipFill>
        <p:spPr bwMode="auto">
          <a:xfrm>
            <a:off x="304800" y="838200"/>
            <a:ext cx="8610600" cy="558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en-US" smtClean="0"/>
              <a:t>Thyroid disease</a:t>
            </a:r>
          </a:p>
        </p:txBody>
      </p:sp>
      <p:sp>
        <p:nvSpPr>
          <p:cNvPr id="218115" name="Rectangle 3"/>
          <p:cNvSpPr>
            <a:spLocks noGrp="1" noChangeArrowheads="1"/>
          </p:cNvSpPr>
          <p:nvPr>
            <p:ph type="body" idx="1"/>
          </p:nvPr>
        </p:nvSpPr>
        <p:spPr/>
        <p:txBody>
          <a:bodyPr/>
          <a:lstStyle/>
          <a:p>
            <a:pPr eaLnBrk="1" hangingPunct="1">
              <a:defRPr/>
            </a:pPr>
            <a:r>
              <a:rPr lang="en-US" smtClean="0"/>
              <a:t>Graves disease</a:t>
            </a:r>
          </a:p>
          <a:p>
            <a:pPr eaLnBrk="1" hangingPunct="1">
              <a:defRPr/>
            </a:pPr>
            <a:r>
              <a:rPr lang="en-US" smtClean="0"/>
              <a:t>Hyperthyroidism</a:t>
            </a:r>
          </a:p>
          <a:p>
            <a:pPr eaLnBrk="1" hangingPunct="1">
              <a:defRPr/>
            </a:pPr>
            <a:r>
              <a:rPr lang="en-US" smtClean="0"/>
              <a:t>Hypothyroidism</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smtClean="0"/>
              <a:t>Graves Disease</a:t>
            </a:r>
          </a:p>
        </p:txBody>
      </p:sp>
      <p:sp>
        <p:nvSpPr>
          <p:cNvPr id="219139" name="Rectangle 3"/>
          <p:cNvSpPr>
            <a:spLocks noGrp="1" noChangeArrowheads="1"/>
          </p:cNvSpPr>
          <p:nvPr>
            <p:ph type="body" idx="1"/>
          </p:nvPr>
        </p:nvSpPr>
        <p:spPr/>
        <p:txBody>
          <a:bodyPr/>
          <a:lstStyle/>
          <a:p>
            <a:pPr eaLnBrk="1" hangingPunct="1">
              <a:defRPr/>
            </a:pPr>
            <a:r>
              <a:rPr lang="en-US" smtClean="0"/>
              <a:t>Thyroid dermopathy (pretibial myxedema)</a:t>
            </a:r>
          </a:p>
          <a:p>
            <a:pPr eaLnBrk="1" hangingPunct="1">
              <a:defRPr/>
            </a:pPr>
            <a:r>
              <a:rPr lang="en-US" smtClean="0"/>
              <a:t>Symmetric, non-pitting yellow-brown waxy papules/plaques</a:t>
            </a:r>
          </a:p>
          <a:p>
            <a:pPr eaLnBrk="1" hangingPunct="1">
              <a:defRPr/>
            </a:pPr>
            <a:r>
              <a:rPr lang="en-US" smtClean="0"/>
              <a:t>Due to increased hyaluronic acis in dermis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mtClean="0"/>
              <a:t>Thyroid Dermopathy</a:t>
            </a:r>
          </a:p>
        </p:txBody>
      </p:sp>
      <p:sp>
        <p:nvSpPr>
          <p:cNvPr id="221187" name="Rectangle 3"/>
          <p:cNvSpPr>
            <a:spLocks noGrp="1" noChangeArrowheads="1"/>
          </p:cNvSpPr>
          <p:nvPr>
            <p:ph type="body" idx="1"/>
          </p:nvPr>
        </p:nvSpPr>
        <p:spPr/>
        <p:txBody>
          <a:bodyPr/>
          <a:lstStyle/>
          <a:p>
            <a:pPr eaLnBrk="1" hangingPunct="1">
              <a:defRPr/>
            </a:pPr>
            <a:endParaRPr lang="en-US" smtClean="0"/>
          </a:p>
        </p:txBody>
      </p:sp>
      <p:pic>
        <p:nvPicPr>
          <p:cNvPr id="126980" name="Picture 5" descr="myxoed2"/>
          <p:cNvPicPr>
            <a:picLocks noChangeAspect="1" noChangeArrowheads="1"/>
          </p:cNvPicPr>
          <p:nvPr/>
        </p:nvPicPr>
        <p:blipFill>
          <a:blip r:embed="rId3" cstate="screen"/>
          <a:srcRect/>
          <a:stretch>
            <a:fillRect/>
          </a:stretch>
        </p:blipFill>
        <p:spPr bwMode="auto">
          <a:xfrm>
            <a:off x="457200" y="1600200"/>
            <a:ext cx="3943350" cy="5257800"/>
          </a:xfrm>
          <a:prstGeom prst="rect">
            <a:avLst/>
          </a:prstGeom>
          <a:noFill/>
          <a:ln w="9525">
            <a:noFill/>
            <a:miter lim="800000"/>
            <a:headEnd/>
            <a:tailEnd/>
          </a:ln>
        </p:spPr>
      </p:pic>
      <p:pic>
        <p:nvPicPr>
          <p:cNvPr id="126981" name="Picture 7" descr="myxoed3"/>
          <p:cNvPicPr>
            <a:picLocks noChangeAspect="1" noChangeArrowheads="1"/>
          </p:cNvPicPr>
          <p:nvPr/>
        </p:nvPicPr>
        <p:blipFill>
          <a:blip r:embed="rId4" cstate="screen"/>
          <a:srcRect/>
          <a:stretch>
            <a:fillRect/>
          </a:stretch>
        </p:blipFill>
        <p:spPr bwMode="auto">
          <a:xfrm>
            <a:off x="4800600" y="1600200"/>
            <a:ext cx="39433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mtClean="0"/>
              <a:t>Hyperthyroidism</a:t>
            </a:r>
          </a:p>
        </p:txBody>
      </p:sp>
      <p:sp>
        <p:nvSpPr>
          <p:cNvPr id="222211" name="Rectangle 3"/>
          <p:cNvSpPr>
            <a:spLocks noGrp="1" noChangeArrowheads="1"/>
          </p:cNvSpPr>
          <p:nvPr>
            <p:ph type="body" idx="1"/>
          </p:nvPr>
        </p:nvSpPr>
        <p:spPr/>
        <p:txBody>
          <a:bodyPr/>
          <a:lstStyle/>
          <a:p>
            <a:pPr eaLnBrk="1" hangingPunct="1">
              <a:defRPr/>
            </a:pPr>
            <a:r>
              <a:rPr lang="en-US" smtClean="0"/>
              <a:t>Warm, moist skin</a:t>
            </a:r>
          </a:p>
          <a:p>
            <a:pPr eaLnBrk="1" hangingPunct="1">
              <a:defRPr/>
            </a:pPr>
            <a:r>
              <a:rPr lang="en-US" smtClean="0"/>
              <a:t>Flushing, palmar erythema</a:t>
            </a:r>
          </a:p>
          <a:p>
            <a:pPr eaLnBrk="1" hangingPunct="1">
              <a:defRPr/>
            </a:pPr>
            <a:r>
              <a:rPr lang="en-US" smtClean="0"/>
              <a:t>Associated with reversible alopecia and vitiligo</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smtClean="0"/>
              <a:t>Vitiligo</a:t>
            </a:r>
          </a:p>
        </p:txBody>
      </p:sp>
      <p:sp>
        <p:nvSpPr>
          <p:cNvPr id="223238" name="Rectangle 6"/>
          <p:cNvSpPr>
            <a:spLocks noGrp="1" noChangeArrowheads="1"/>
          </p:cNvSpPr>
          <p:nvPr>
            <p:ph idx="1"/>
          </p:nvPr>
        </p:nvSpPr>
        <p:spPr/>
        <p:txBody>
          <a:bodyPr/>
          <a:lstStyle/>
          <a:p>
            <a:pPr eaLnBrk="1" hangingPunct="1">
              <a:defRPr/>
            </a:pPr>
            <a:endParaRPr lang="en-US" smtClean="0"/>
          </a:p>
        </p:txBody>
      </p:sp>
      <p:pic>
        <p:nvPicPr>
          <p:cNvPr id="129028" name="Picture 5" descr="showimage"/>
          <p:cNvPicPr>
            <a:picLocks noChangeAspect="1" noChangeArrowheads="1"/>
          </p:cNvPicPr>
          <p:nvPr/>
        </p:nvPicPr>
        <p:blipFill>
          <a:blip r:embed="rId3" cstate="screen"/>
          <a:srcRect/>
          <a:stretch>
            <a:fillRect/>
          </a:stretch>
        </p:blipFill>
        <p:spPr bwMode="auto">
          <a:xfrm>
            <a:off x="1143000" y="1447800"/>
            <a:ext cx="7086600" cy="491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en-US" smtClean="0"/>
              <a:t>Hypothyroidism</a:t>
            </a:r>
          </a:p>
        </p:txBody>
      </p:sp>
      <p:sp>
        <p:nvSpPr>
          <p:cNvPr id="225283" name="Rectangle 3"/>
          <p:cNvSpPr>
            <a:spLocks noGrp="1" noChangeArrowheads="1"/>
          </p:cNvSpPr>
          <p:nvPr>
            <p:ph type="body" idx="1"/>
          </p:nvPr>
        </p:nvSpPr>
        <p:spPr/>
        <p:txBody>
          <a:bodyPr/>
          <a:lstStyle/>
          <a:p>
            <a:pPr eaLnBrk="1" hangingPunct="1">
              <a:defRPr/>
            </a:pPr>
            <a:r>
              <a:rPr lang="en-US" smtClean="0"/>
              <a:t>Dry, cool skin</a:t>
            </a:r>
          </a:p>
          <a:p>
            <a:pPr eaLnBrk="1" hangingPunct="1">
              <a:defRPr/>
            </a:pPr>
            <a:r>
              <a:rPr lang="en-US" smtClean="0"/>
              <a:t>Generalized myxedema</a:t>
            </a:r>
          </a:p>
          <a:p>
            <a:pPr eaLnBrk="1" hangingPunct="1">
              <a:defRPr/>
            </a:pPr>
            <a:r>
              <a:rPr lang="en-US" smtClean="0"/>
              <a:t>Yellow hue from carotenemia</a:t>
            </a:r>
          </a:p>
          <a:p>
            <a:pPr eaLnBrk="1" hangingPunct="1">
              <a:defRPr/>
            </a:pPr>
            <a:r>
              <a:rPr lang="en-US" smtClean="0"/>
              <a:t>Purpura from delayed wound healing</a:t>
            </a:r>
          </a:p>
          <a:p>
            <a:pPr eaLnBrk="1" hangingPunct="1">
              <a:defRPr/>
            </a:pPr>
            <a:r>
              <a:rPr lang="en-US" smtClean="0"/>
              <a:t>Alopecia, madarosis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en-US" smtClean="0"/>
              <a:t>Carotenemia</a:t>
            </a:r>
          </a:p>
        </p:txBody>
      </p:sp>
      <p:sp>
        <p:nvSpPr>
          <p:cNvPr id="226307" name="Rectangle 3"/>
          <p:cNvSpPr>
            <a:spLocks noGrp="1" noChangeArrowheads="1"/>
          </p:cNvSpPr>
          <p:nvPr>
            <p:ph type="body" idx="1"/>
          </p:nvPr>
        </p:nvSpPr>
        <p:spPr/>
        <p:txBody>
          <a:bodyPr/>
          <a:lstStyle/>
          <a:p>
            <a:pPr eaLnBrk="1" hangingPunct="1">
              <a:defRPr/>
            </a:pPr>
            <a:endParaRPr lang="en-US" smtClean="0"/>
          </a:p>
        </p:txBody>
      </p:sp>
      <p:pic>
        <p:nvPicPr>
          <p:cNvPr id="131076" name="Picture 5" descr="carot"/>
          <p:cNvPicPr>
            <a:picLocks noChangeAspect="1" noChangeArrowheads="1"/>
          </p:cNvPicPr>
          <p:nvPr/>
        </p:nvPicPr>
        <p:blipFill>
          <a:blip r:embed="rId3" cstate="screen"/>
          <a:srcRect/>
          <a:stretch>
            <a:fillRect/>
          </a:stretch>
        </p:blipFill>
        <p:spPr bwMode="auto">
          <a:xfrm>
            <a:off x="1143000" y="137160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en-US" smtClean="0"/>
              <a:t>Paraneoplastic Disorders</a:t>
            </a:r>
          </a:p>
        </p:txBody>
      </p:sp>
      <p:sp>
        <p:nvSpPr>
          <p:cNvPr id="300035" name="Rectangle 3"/>
          <p:cNvSpPr>
            <a:spLocks noGrp="1" noChangeArrowheads="1"/>
          </p:cNvSpPr>
          <p:nvPr>
            <p:ph type="body" idx="1"/>
          </p:nvPr>
        </p:nvSpPr>
        <p:spPr/>
        <p:txBody>
          <a:bodyPr/>
          <a:lstStyle/>
          <a:p>
            <a:pPr eaLnBrk="1" hangingPunct="1">
              <a:defRPr/>
            </a:pPr>
            <a:r>
              <a:rPr lang="en-US" smtClean="0"/>
              <a:t>Acanthosis Nigricans</a:t>
            </a:r>
          </a:p>
          <a:p>
            <a:pPr eaLnBrk="1" hangingPunct="1">
              <a:defRPr/>
            </a:pPr>
            <a:r>
              <a:rPr lang="en-US" smtClean="0"/>
              <a:t>Dermatomyositis</a:t>
            </a:r>
          </a:p>
          <a:p>
            <a:pPr eaLnBrk="1" hangingPunct="1">
              <a:defRPr/>
            </a:pPr>
            <a:r>
              <a:rPr lang="en-US" smtClean="0"/>
              <a:t>Cushing’s Disease</a:t>
            </a:r>
          </a:p>
          <a:p>
            <a:pPr eaLnBrk="1" hangingPunct="1">
              <a:defRPr/>
            </a:pPr>
            <a:r>
              <a:rPr lang="en-US" smtClean="0"/>
              <a:t>Sign of Lesser-Trelat</a:t>
            </a:r>
          </a:p>
          <a:p>
            <a:pPr eaLnBrk="1" hangingPunct="1">
              <a:defRPr/>
            </a:pPr>
            <a:r>
              <a:rPr lang="en-US" smtClean="0"/>
              <a:t>Paraneoplastic Pemphigus</a:t>
            </a:r>
          </a:p>
          <a:p>
            <a:pPr eaLnBrk="1" hangingPunct="1">
              <a:defRPr/>
            </a:pPr>
            <a:r>
              <a:rPr lang="en-US" smtClean="0"/>
              <a:t>Hypertrichosis Lanuginosa</a:t>
            </a:r>
          </a:p>
          <a:p>
            <a:pPr eaLnBrk="1" hangingPunct="1">
              <a:defRPr/>
            </a:pPr>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smtClean="0"/>
              <a:t>Acanthosis Nigricans</a:t>
            </a:r>
          </a:p>
        </p:txBody>
      </p:sp>
      <p:sp>
        <p:nvSpPr>
          <p:cNvPr id="302083" name="Rectangle 3"/>
          <p:cNvSpPr>
            <a:spLocks noGrp="1" noChangeArrowheads="1"/>
          </p:cNvSpPr>
          <p:nvPr>
            <p:ph type="body" idx="1"/>
          </p:nvPr>
        </p:nvSpPr>
        <p:spPr/>
        <p:txBody>
          <a:bodyPr/>
          <a:lstStyle/>
          <a:p>
            <a:pPr eaLnBrk="1" hangingPunct="1">
              <a:defRPr/>
            </a:pPr>
            <a:endParaRPr lang="en-US" smtClean="0"/>
          </a:p>
        </p:txBody>
      </p:sp>
      <p:pic>
        <p:nvPicPr>
          <p:cNvPr id="133124" name="Picture 4" descr="acanth-nigricans5"/>
          <p:cNvPicPr>
            <a:picLocks noChangeAspect="1" noChangeArrowheads="1"/>
          </p:cNvPicPr>
          <p:nvPr/>
        </p:nvPicPr>
        <p:blipFill>
          <a:blip r:embed="rId3" cstate="screen"/>
          <a:srcRect/>
          <a:stretch>
            <a:fillRect/>
          </a:stretch>
        </p:blipFill>
        <p:spPr bwMode="auto">
          <a:xfrm>
            <a:off x="1143000" y="137160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en-US" b="1" smtClean="0"/>
              <a:t>Dermatomyositis</a:t>
            </a:r>
          </a:p>
        </p:txBody>
      </p:sp>
      <p:pic>
        <p:nvPicPr>
          <p:cNvPr id="134147" name="Picture 3" descr="dm1"/>
          <p:cNvPicPr>
            <a:picLocks noChangeAspect="1" noChangeArrowheads="1"/>
          </p:cNvPicPr>
          <p:nvPr/>
        </p:nvPicPr>
        <p:blipFill>
          <a:blip r:embed="rId3" cstate="screen"/>
          <a:srcRect/>
          <a:stretch>
            <a:fillRect/>
          </a:stretch>
        </p:blipFill>
        <p:spPr bwMode="auto">
          <a:xfrm>
            <a:off x="152400" y="1295400"/>
            <a:ext cx="4171950" cy="5562600"/>
          </a:xfrm>
          <a:prstGeom prst="rect">
            <a:avLst/>
          </a:prstGeom>
          <a:noFill/>
          <a:ln w="9525">
            <a:noFill/>
            <a:miter lim="800000"/>
            <a:headEnd/>
            <a:tailEnd/>
          </a:ln>
        </p:spPr>
      </p:pic>
      <p:sp>
        <p:nvSpPr>
          <p:cNvPr id="305156" name="Rectangle 4"/>
          <p:cNvSpPr>
            <a:spLocks noGrp="1" noChangeArrowheads="1"/>
          </p:cNvSpPr>
          <p:nvPr>
            <p:ph idx="1"/>
          </p:nvPr>
        </p:nvSpPr>
        <p:spPr>
          <a:xfrm>
            <a:off x="0" y="4267200"/>
            <a:ext cx="3657600" cy="2016125"/>
          </a:xfrm>
        </p:spPr>
        <p:txBody>
          <a:bodyPr/>
          <a:lstStyle/>
          <a:p>
            <a:pPr eaLnBrk="1" hangingPunct="1">
              <a:defRPr/>
            </a:pPr>
            <a:endParaRPr lang="en-US" smtClean="0"/>
          </a:p>
        </p:txBody>
      </p:sp>
      <p:pic>
        <p:nvPicPr>
          <p:cNvPr id="134149" name="Picture 5" descr="Dermatomyositis">
            <a:hlinkClick r:id="rId4"/>
          </p:cNvPr>
          <p:cNvPicPr>
            <a:picLocks noChangeAspect="1" noChangeArrowheads="1"/>
          </p:cNvPicPr>
          <p:nvPr/>
        </p:nvPicPr>
        <p:blipFill>
          <a:blip r:embed="rId5" cstate="screen"/>
          <a:srcRect/>
          <a:stretch>
            <a:fillRect/>
          </a:stretch>
        </p:blipFill>
        <p:spPr bwMode="auto">
          <a:xfrm>
            <a:off x="4381500" y="2286000"/>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u="sng" dirty="0" smtClean="0">
                <a:latin typeface="Impact" pitchFamily="34" charset="0"/>
              </a:rPr>
              <a:t>PAPULE</a:t>
            </a:r>
          </a:p>
        </p:txBody>
      </p:sp>
      <p:pic>
        <p:nvPicPr>
          <p:cNvPr id="15363" name="Picture 3" descr="papule2b"/>
          <p:cNvPicPr>
            <a:picLocks noGrp="1" noChangeAspect="1" noChangeArrowheads="1"/>
          </p:cNvPicPr>
          <p:nvPr>
            <p:ph sz="half" idx="1"/>
          </p:nvPr>
        </p:nvPicPr>
        <p:blipFill>
          <a:blip r:embed="rId3" cstate="screen"/>
          <a:srcRect/>
          <a:stretch>
            <a:fillRect/>
          </a:stretch>
        </p:blipFill>
        <p:spPr>
          <a:xfrm>
            <a:off x="2895600" y="1320800"/>
            <a:ext cx="3276600" cy="2397125"/>
          </a:xfrm>
          <a:noFill/>
        </p:spPr>
      </p:pic>
      <p:pic>
        <p:nvPicPr>
          <p:cNvPr id="15364" name="Picture 4" descr="papule"/>
          <p:cNvPicPr>
            <a:picLocks noGrp="1" noChangeAspect="1" noChangeArrowheads="1"/>
          </p:cNvPicPr>
          <p:nvPr>
            <p:ph sz="half" idx="2"/>
          </p:nvPr>
        </p:nvPicPr>
        <p:blipFill>
          <a:blip r:embed="rId4" cstate="screen"/>
          <a:srcRect/>
          <a:stretch>
            <a:fillRect/>
          </a:stretch>
        </p:blipFill>
        <p:spPr>
          <a:xfrm>
            <a:off x="2133600" y="3733800"/>
            <a:ext cx="5105400" cy="2947988"/>
          </a:xfrm>
          <a:noFill/>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defRPr/>
            </a:pPr>
            <a:r>
              <a:rPr lang="en-US" sz="4000" b="1" smtClean="0"/>
              <a:t>Cushing’s syndrome</a:t>
            </a:r>
            <a:r>
              <a:rPr lang="en-US" sz="4000" smtClean="0"/>
              <a:t/>
            </a:r>
            <a:br>
              <a:rPr lang="en-US" sz="4000" smtClean="0"/>
            </a:br>
            <a:r>
              <a:rPr lang="en-US" sz="4000" smtClean="0"/>
              <a:t>(buffalo hump and striae)</a:t>
            </a:r>
          </a:p>
        </p:txBody>
      </p:sp>
      <p:pic>
        <p:nvPicPr>
          <p:cNvPr id="135171" name="Picture 3" descr="cushings-buffalo hump"/>
          <p:cNvPicPr>
            <a:picLocks noGrp="1" noChangeAspect="1" noChangeArrowheads="1"/>
          </p:cNvPicPr>
          <p:nvPr>
            <p:ph idx="1"/>
          </p:nvPr>
        </p:nvPicPr>
        <p:blipFill>
          <a:blip r:embed="rId3" cstate="screen"/>
          <a:srcRect/>
          <a:stretch>
            <a:fillRect/>
          </a:stretch>
        </p:blipFill>
        <p:spPr>
          <a:xfrm>
            <a:off x="0" y="1447800"/>
            <a:ext cx="5043488" cy="4530725"/>
          </a:xfrm>
          <a:noFill/>
        </p:spPr>
      </p:pic>
      <p:pic>
        <p:nvPicPr>
          <p:cNvPr id="135172" name="Picture 4" descr="cushings-striae"/>
          <p:cNvPicPr>
            <a:picLocks noChangeAspect="1" noChangeArrowheads="1"/>
          </p:cNvPicPr>
          <p:nvPr/>
        </p:nvPicPr>
        <p:blipFill>
          <a:blip r:embed="rId4" cstate="screen"/>
          <a:srcRect/>
          <a:stretch>
            <a:fillRect/>
          </a:stretch>
        </p:blipFill>
        <p:spPr bwMode="auto">
          <a:xfrm>
            <a:off x="4100513" y="1447800"/>
            <a:ext cx="5043487"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smtClean="0"/>
              <a:t>Sign of Lesser-Trelat</a:t>
            </a:r>
          </a:p>
        </p:txBody>
      </p:sp>
      <p:sp>
        <p:nvSpPr>
          <p:cNvPr id="304131" name="Rectangle 3"/>
          <p:cNvSpPr>
            <a:spLocks noGrp="1" noChangeArrowheads="1"/>
          </p:cNvSpPr>
          <p:nvPr>
            <p:ph type="body" idx="1"/>
          </p:nvPr>
        </p:nvSpPr>
        <p:spPr/>
        <p:txBody>
          <a:bodyPr/>
          <a:lstStyle/>
          <a:p>
            <a:pPr eaLnBrk="1" hangingPunct="1">
              <a:defRPr/>
            </a:pPr>
            <a:endParaRPr lang="en-US" smtClean="0"/>
          </a:p>
        </p:txBody>
      </p:sp>
      <p:pic>
        <p:nvPicPr>
          <p:cNvPr id="136196" name="Picture 4" descr="Paraneoplastic-sign of leser-trelat"/>
          <p:cNvPicPr>
            <a:picLocks noChangeAspect="1" noChangeArrowheads="1"/>
          </p:cNvPicPr>
          <p:nvPr/>
        </p:nvPicPr>
        <p:blipFill>
          <a:blip r:embed="rId3" cstate="screen"/>
          <a:srcRect/>
          <a:stretch>
            <a:fillRect/>
          </a:stretch>
        </p:blipFill>
        <p:spPr bwMode="auto">
          <a:xfrm>
            <a:off x="1219200" y="1600200"/>
            <a:ext cx="69342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US" b="1" smtClean="0"/>
              <a:t>Paraneoplastic Pemphigus</a:t>
            </a:r>
          </a:p>
        </p:txBody>
      </p:sp>
      <p:pic>
        <p:nvPicPr>
          <p:cNvPr id="137219" name="Picture 5" descr="Dermatology - FACE: pemphigus, paraneoplastic ">
            <a:hlinkClick r:id="rId3" tooltip="Dermatology - FACE: pemphigus, paraneoplastic "/>
          </p:cNvPr>
          <p:cNvPicPr>
            <a:picLocks noChangeAspect="1" noChangeArrowheads="1"/>
          </p:cNvPicPr>
          <p:nvPr/>
        </p:nvPicPr>
        <p:blipFill>
          <a:blip r:embed="rId4" cstate="screen"/>
          <a:srcRect/>
          <a:stretch>
            <a:fillRect/>
          </a:stretch>
        </p:blipFill>
        <p:spPr bwMode="auto">
          <a:xfrm>
            <a:off x="1981200" y="1447800"/>
            <a:ext cx="476250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defRPr/>
            </a:pPr>
            <a:r>
              <a:rPr lang="en-US" sz="4000" b="1" smtClean="0"/>
              <a:t>Erythema Gyratum Repens</a:t>
            </a:r>
            <a:r>
              <a:rPr lang="en-US" sz="4000" smtClean="0"/>
              <a:t/>
            </a:r>
            <a:br>
              <a:rPr lang="en-US" sz="4000" smtClean="0"/>
            </a:br>
            <a:r>
              <a:rPr lang="en-US" sz="4000" smtClean="0"/>
              <a:t>(</a:t>
            </a:r>
            <a:r>
              <a:rPr lang="en-US" sz="3200" smtClean="0"/>
              <a:t>associated with cancers above diaphragm)</a:t>
            </a:r>
          </a:p>
        </p:txBody>
      </p:sp>
      <p:pic>
        <p:nvPicPr>
          <p:cNvPr id="138243" name="Picture 3" descr="paraneoplastic-erythema gyratum repens"/>
          <p:cNvPicPr>
            <a:picLocks noGrp="1" noChangeAspect="1" noChangeArrowheads="1"/>
          </p:cNvPicPr>
          <p:nvPr>
            <p:ph idx="1"/>
          </p:nvPr>
        </p:nvPicPr>
        <p:blipFill>
          <a:blip r:embed="rId3" cstate="screen"/>
          <a:srcRect/>
          <a:stretch>
            <a:fillRect/>
          </a:stretch>
        </p:blipFill>
        <p:spPr>
          <a:xfrm>
            <a:off x="1371600" y="1828800"/>
            <a:ext cx="6350000" cy="4495800"/>
          </a:xfr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US" sz="4000" smtClean="0"/>
              <a:t>Hypertricosis Lanuginosa Acquisita</a:t>
            </a:r>
          </a:p>
        </p:txBody>
      </p:sp>
      <p:sp>
        <p:nvSpPr>
          <p:cNvPr id="301059" name="Rectangle 3"/>
          <p:cNvSpPr>
            <a:spLocks noGrp="1" noChangeArrowheads="1"/>
          </p:cNvSpPr>
          <p:nvPr>
            <p:ph type="body" idx="1"/>
          </p:nvPr>
        </p:nvSpPr>
        <p:spPr/>
        <p:txBody>
          <a:bodyPr/>
          <a:lstStyle/>
          <a:p>
            <a:pPr eaLnBrk="1" hangingPunct="1">
              <a:defRPr/>
            </a:pPr>
            <a:endParaRPr lang="en-US" smtClean="0"/>
          </a:p>
        </p:txBody>
      </p:sp>
      <p:pic>
        <p:nvPicPr>
          <p:cNvPr id="139268" name="Picture 5" descr="showimage"/>
          <p:cNvPicPr>
            <a:picLocks noChangeAspect="1" noChangeArrowheads="1"/>
          </p:cNvPicPr>
          <p:nvPr/>
        </p:nvPicPr>
        <p:blipFill>
          <a:blip r:embed="rId3" cstate="screen"/>
          <a:srcRect/>
          <a:stretch>
            <a:fillRect/>
          </a:stretch>
        </p:blipFill>
        <p:spPr bwMode="auto">
          <a:xfrm>
            <a:off x="609600" y="1371600"/>
            <a:ext cx="7924800" cy="529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sz="5400" b="1" smtClean="0"/>
              <a:t>Nutritional Disorders</a:t>
            </a:r>
          </a:p>
        </p:txBody>
      </p:sp>
      <p:sp>
        <p:nvSpPr>
          <p:cNvPr id="148483" name="Rectangle 3"/>
          <p:cNvSpPr>
            <a:spLocks noGrp="1" noChangeArrowheads="1"/>
          </p:cNvSpPr>
          <p:nvPr>
            <p:ph type="body" idx="1"/>
          </p:nvPr>
        </p:nvSpPr>
        <p:spPr/>
        <p:txBody>
          <a:bodyPr/>
          <a:lstStyle/>
          <a:p>
            <a:pPr marL="609600" indent="-609600" eaLnBrk="1" hangingPunct="1">
              <a:defRPr/>
            </a:pPr>
            <a:endParaRPr lang="en-US" smtClean="0"/>
          </a:p>
          <a:p>
            <a:pPr marL="609600" indent="-609600" eaLnBrk="1" hangingPunct="1">
              <a:buFont typeface="Wingdings" pitchFamily="2" charset="2"/>
              <a:buNone/>
              <a:defRPr/>
            </a:pPr>
            <a:r>
              <a:rPr lang="en-US" smtClean="0"/>
              <a:t>1.  Marasmus</a:t>
            </a:r>
          </a:p>
          <a:p>
            <a:pPr marL="609600" indent="-609600" eaLnBrk="1" hangingPunct="1">
              <a:buFont typeface="Wingdings" pitchFamily="2" charset="2"/>
              <a:buNone/>
              <a:defRPr/>
            </a:pPr>
            <a:r>
              <a:rPr lang="en-US" smtClean="0"/>
              <a:t>2.  Kwashiorkor</a:t>
            </a:r>
          </a:p>
          <a:p>
            <a:pPr marL="609600" indent="-609600" eaLnBrk="1" hangingPunct="1">
              <a:buFontTx/>
              <a:buNone/>
              <a:defRPr/>
            </a:pPr>
            <a:r>
              <a:rPr lang="en-US" smtClean="0"/>
              <a:t>3.  Pellagra</a:t>
            </a:r>
          </a:p>
          <a:p>
            <a:pPr marL="609600" indent="-609600" eaLnBrk="1" hangingPunct="1">
              <a:buFontTx/>
              <a:buNone/>
              <a:defRPr/>
            </a:pPr>
            <a:r>
              <a:rPr lang="en-US" smtClean="0"/>
              <a:t>4.  Scurvy</a:t>
            </a:r>
          </a:p>
          <a:p>
            <a:pPr marL="609600" indent="-609600" eaLnBrk="1" hangingPunct="1">
              <a:buFont typeface="Wingdings" pitchFamily="2" charset="2"/>
              <a:buNone/>
              <a:defRPr/>
            </a:pPr>
            <a:r>
              <a:rPr lang="en-US" smtClean="0"/>
              <a:t>5.  Zinc deficiency</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b="1" smtClean="0"/>
              <a:t>Marasmus</a:t>
            </a:r>
          </a:p>
        </p:txBody>
      </p:sp>
      <p:sp>
        <p:nvSpPr>
          <p:cNvPr id="5123" name="Rectangle 3"/>
          <p:cNvSpPr>
            <a:spLocks noGrp="1" noChangeArrowheads="1"/>
          </p:cNvSpPr>
          <p:nvPr>
            <p:ph type="body" idx="1"/>
          </p:nvPr>
        </p:nvSpPr>
        <p:spPr/>
        <p:txBody>
          <a:bodyPr/>
          <a:lstStyle/>
          <a:p>
            <a:pPr eaLnBrk="1" hangingPunct="1">
              <a:defRPr/>
            </a:pPr>
            <a:r>
              <a:rPr lang="en-US" smtClean="0"/>
              <a:t>Marasmus = protein/calorie malnutrition.</a:t>
            </a:r>
          </a:p>
          <a:p>
            <a:pPr eaLnBrk="1" hangingPunct="1">
              <a:defRPr/>
            </a:pPr>
            <a:r>
              <a:rPr lang="en-US" smtClean="0"/>
              <a:t>Cutaneous Manifestations:</a:t>
            </a:r>
          </a:p>
          <a:p>
            <a:pPr lvl="1" eaLnBrk="1" hangingPunct="1">
              <a:defRPr/>
            </a:pPr>
            <a:r>
              <a:rPr lang="en-US" smtClean="0"/>
              <a:t>Emaciation with thin, lax, and wrinkled skin.</a:t>
            </a:r>
          </a:p>
          <a:p>
            <a:pPr lvl="1" eaLnBrk="1" hangingPunct="1">
              <a:defRPr/>
            </a:pPr>
            <a:r>
              <a:rPr lang="en-US" smtClean="0"/>
              <a:t>Fine scaling with hyperpigmentation.</a:t>
            </a:r>
          </a:p>
          <a:p>
            <a:pPr lvl="1" eaLnBrk="1" hangingPunct="1">
              <a:defRPr/>
            </a:pPr>
            <a:r>
              <a:rPr lang="en-US" smtClean="0"/>
              <a:t>Follicular hyperkeratosis</a:t>
            </a:r>
          </a:p>
          <a:p>
            <a:pPr lvl="1" eaLnBrk="1" hangingPunct="1">
              <a:defRPr/>
            </a:pPr>
            <a:r>
              <a:rPr lang="en-US" smtClean="0"/>
              <a:t>Purpura</a:t>
            </a:r>
          </a:p>
          <a:p>
            <a:pPr lvl="1" eaLnBrk="1" hangingPunct="1">
              <a:defRPr/>
            </a:pPr>
            <a:r>
              <a:rPr lang="en-US" smtClean="0"/>
              <a:t>Thin hair and nails.</a:t>
            </a:r>
          </a:p>
          <a:p>
            <a:pPr eaLnBrk="1" hangingPunct="1">
              <a:defRPr/>
            </a:pPr>
            <a:endParaRPr lang="en-US"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b="1" smtClean="0"/>
              <a:t>Marasmus</a:t>
            </a:r>
          </a:p>
        </p:txBody>
      </p:sp>
      <p:pic>
        <p:nvPicPr>
          <p:cNvPr id="142339" name="Picture 4" descr="marasmus"/>
          <p:cNvPicPr>
            <a:picLocks noGrp="1" noChangeAspect="1" noChangeArrowheads="1"/>
          </p:cNvPicPr>
          <p:nvPr>
            <p:ph idx="1"/>
          </p:nvPr>
        </p:nvPicPr>
        <p:blipFill>
          <a:blip r:embed="rId3" cstate="screen"/>
          <a:srcRect/>
          <a:stretch>
            <a:fillRect/>
          </a:stretch>
        </p:blipFill>
        <p:spPr>
          <a:xfrm>
            <a:off x="1447800" y="1331913"/>
            <a:ext cx="6019800" cy="5402262"/>
          </a:xfr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smtClean="0"/>
              <a:t>Marasmus</a:t>
            </a:r>
          </a:p>
        </p:txBody>
      </p:sp>
      <p:pic>
        <p:nvPicPr>
          <p:cNvPr id="143363" name="Picture 4" descr="marasmus2"/>
          <p:cNvPicPr>
            <a:picLocks noGrp="1" noChangeAspect="1" noChangeArrowheads="1"/>
          </p:cNvPicPr>
          <p:nvPr>
            <p:ph idx="1"/>
          </p:nvPr>
        </p:nvPicPr>
        <p:blipFill>
          <a:blip r:embed="rId3" cstate="screen"/>
          <a:srcRect/>
          <a:stretch>
            <a:fillRect/>
          </a:stretch>
        </p:blipFill>
        <p:spPr>
          <a:xfrm>
            <a:off x="1143000" y="1319213"/>
            <a:ext cx="7010400" cy="4978400"/>
          </a:xfr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b="1" smtClean="0"/>
              <a:t>Kwashiorkor</a:t>
            </a:r>
          </a:p>
        </p:txBody>
      </p:sp>
      <p:sp>
        <p:nvSpPr>
          <p:cNvPr id="6147" name="Rectangle 3"/>
          <p:cNvSpPr>
            <a:spLocks noGrp="1" noChangeArrowheads="1"/>
          </p:cNvSpPr>
          <p:nvPr>
            <p:ph type="body" idx="1"/>
          </p:nvPr>
        </p:nvSpPr>
        <p:spPr/>
        <p:txBody>
          <a:bodyPr/>
          <a:lstStyle/>
          <a:p>
            <a:pPr eaLnBrk="1" hangingPunct="1">
              <a:defRPr/>
            </a:pPr>
            <a:r>
              <a:rPr lang="en-US" smtClean="0"/>
              <a:t>Decreased protein intake</a:t>
            </a:r>
          </a:p>
          <a:p>
            <a:pPr eaLnBrk="1" hangingPunct="1">
              <a:defRPr/>
            </a:pPr>
            <a:r>
              <a:rPr lang="en-US" smtClean="0"/>
              <a:t>Dyschromia (irregular pigment)</a:t>
            </a:r>
          </a:p>
          <a:p>
            <a:pPr eaLnBrk="1" hangingPunct="1">
              <a:defRPr/>
            </a:pPr>
            <a:r>
              <a:rPr lang="en-US" smtClean="0"/>
              <a:t>Hypopigmentation.</a:t>
            </a:r>
          </a:p>
          <a:p>
            <a:pPr eaLnBrk="1" hangingPunct="1">
              <a:defRPr/>
            </a:pPr>
            <a:r>
              <a:rPr lang="en-US" smtClean="0"/>
              <a:t>Superficial desquamation with areas of erosion (flaky paint)</a:t>
            </a:r>
          </a:p>
          <a:p>
            <a:pPr eaLnBrk="1" hangingPunct="1">
              <a:defRPr/>
            </a:pPr>
            <a:r>
              <a:rPr lang="en-US" smtClean="0"/>
              <a:t>Petechia/purpura</a:t>
            </a:r>
          </a:p>
          <a:p>
            <a:pPr eaLnBrk="1" hangingPunct="1">
              <a:defRPr/>
            </a:pPr>
            <a:r>
              <a:rPr lang="en-US" smtClean="0"/>
              <a:t>Thin hair/nails</a:t>
            </a:r>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APULE3"/>
          <p:cNvPicPr>
            <a:picLocks noChangeAspect="1" noChangeArrowheads="1"/>
          </p:cNvPicPr>
          <p:nvPr/>
        </p:nvPicPr>
        <p:blipFill>
          <a:blip r:embed="rId3" cstate="screen"/>
          <a:srcRect/>
          <a:stretch>
            <a:fillRect/>
          </a:stretch>
        </p:blipFill>
        <p:spPr bwMode="auto">
          <a:xfrm>
            <a:off x="838200" y="623888"/>
            <a:ext cx="7467600" cy="561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b="1" smtClean="0"/>
              <a:t>Kwashiorkor</a:t>
            </a:r>
          </a:p>
        </p:txBody>
      </p:sp>
      <p:pic>
        <p:nvPicPr>
          <p:cNvPr id="145411" name="Picture 4" descr="M24092-052-f05"/>
          <p:cNvPicPr>
            <a:picLocks noGrp="1" noChangeAspect="1" noChangeArrowheads="1"/>
          </p:cNvPicPr>
          <p:nvPr>
            <p:ph idx="1"/>
          </p:nvPr>
        </p:nvPicPr>
        <p:blipFill>
          <a:blip r:embed="rId3" cstate="screen"/>
          <a:srcRect/>
          <a:stretch>
            <a:fillRect/>
          </a:stretch>
        </p:blipFill>
        <p:spPr>
          <a:xfrm>
            <a:off x="381000" y="1976438"/>
            <a:ext cx="8382000" cy="3771900"/>
          </a:xfr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b="1" smtClean="0"/>
              <a:t>Kwashiorkor</a:t>
            </a:r>
          </a:p>
        </p:txBody>
      </p:sp>
      <p:pic>
        <p:nvPicPr>
          <p:cNvPr id="146435" name="Picture 4" descr="kwashiorkor2"/>
          <p:cNvPicPr>
            <a:picLocks noGrp="1" noChangeAspect="1" noChangeArrowheads="1"/>
          </p:cNvPicPr>
          <p:nvPr>
            <p:ph idx="1"/>
          </p:nvPr>
        </p:nvPicPr>
        <p:blipFill>
          <a:blip r:embed="rId3" cstate="screen"/>
          <a:srcRect/>
          <a:stretch>
            <a:fillRect/>
          </a:stretch>
        </p:blipFill>
        <p:spPr>
          <a:xfrm>
            <a:off x="1295400" y="1263650"/>
            <a:ext cx="6172200" cy="5538788"/>
          </a:xfr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smtClean="0"/>
              <a:t>Pellagra</a:t>
            </a:r>
          </a:p>
        </p:txBody>
      </p:sp>
      <p:sp>
        <p:nvSpPr>
          <p:cNvPr id="7171" name="Rectangle 3"/>
          <p:cNvSpPr>
            <a:spLocks noGrp="1" noChangeArrowheads="1"/>
          </p:cNvSpPr>
          <p:nvPr>
            <p:ph type="body" idx="1"/>
          </p:nvPr>
        </p:nvSpPr>
        <p:spPr/>
        <p:txBody>
          <a:bodyPr/>
          <a:lstStyle/>
          <a:p>
            <a:pPr eaLnBrk="1" hangingPunct="1">
              <a:defRPr/>
            </a:pPr>
            <a:r>
              <a:rPr lang="en-US" smtClean="0"/>
              <a:t>Niacin deficiency (Vit B3)</a:t>
            </a:r>
          </a:p>
          <a:p>
            <a:pPr eaLnBrk="1" hangingPunct="1">
              <a:defRPr/>
            </a:pPr>
            <a:r>
              <a:rPr lang="en-US" smtClean="0"/>
              <a:t>Triad of dermatitis, diarrhea, dementia</a:t>
            </a:r>
          </a:p>
          <a:p>
            <a:pPr eaLnBrk="1" hangingPunct="1">
              <a:defRPr/>
            </a:pPr>
            <a:r>
              <a:rPr lang="en-US" smtClean="0"/>
              <a:t>Photosensitive eruption around neck known as “Casal’s necklace”</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smtClean="0"/>
              <a:t>Pellagra</a:t>
            </a:r>
          </a:p>
        </p:txBody>
      </p:sp>
      <p:pic>
        <p:nvPicPr>
          <p:cNvPr id="148483" name="Picture 4" descr="pellagra"/>
          <p:cNvPicPr>
            <a:picLocks noGrp="1" noChangeAspect="1" noChangeArrowheads="1"/>
          </p:cNvPicPr>
          <p:nvPr>
            <p:ph idx="1"/>
          </p:nvPr>
        </p:nvPicPr>
        <p:blipFill>
          <a:blip r:embed="rId3" cstate="screen"/>
          <a:srcRect/>
          <a:stretch>
            <a:fillRect/>
          </a:stretch>
        </p:blipFill>
        <p:spPr>
          <a:xfrm>
            <a:off x="1371600" y="1331913"/>
            <a:ext cx="6019800" cy="5402262"/>
          </a:xfr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0" y="277813"/>
            <a:ext cx="8229600" cy="1143000"/>
          </a:xfrm>
        </p:spPr>
        <p:txBody>
          <a:bodyPr/>
          <a:lstStyle/>
          <a:p>
            <a:pPr eaLnBrk="1" hangingPunct="1">
              <a:defRPr/>
            </a:pPr>
            <a:endParaRPr lang="en-US" smtClean="0"/>
          </a:p>
        </p:txBody>
      </p:sp>
      <p:pic>
        <p:nvPicPr>
          <p:cNvPr id="149507" name="Picture 5" descr="cantropmed1btest copy.jpg (980372 bytes)"/>
          <p:cNvPicPr>
            <a:picLocks noChangeAspect="1" noChangeArrowheads="1"/>
          </p:cNvPicPr>
          <p:nvPr/>
        </p:nvPicPr>
        <p:blipFill>
          <a:blip r:embed="rId3" cstate="screen"/>
          <a:srcRect/>
          <a:stretch>
            <a:fillRect/>
          </a:stretch>
        </p:blipFill>
        <p:spPr bwMode="auto">
          <a:xfrm>
            <a:off x="304800" y="304800"/>
            <a:ext cx="4286250" cy="6553200"/>
          </a:xfrm>
          <a:prstGeom prst="rect">
            <a:avLst/>
          </a:prstGeom>
          <a:noFill/>
          <a:ln w="9525">
            <a:noFill/>
            <a:miter lim="800000"/>
            <a:headEnd/>
            <a:tailEnd/>
          </a:ln>
        </p:spPr>
      </p:pic>
      <p:sp>
        <p:nvSpPr>
          <p:cNvPr id="149508" name="Text Box 6"/>
          <p:cNvSpPr txBox="1">
            <a:spLocks noChangeArrowheads="1"/>
          </p:cNvSpPr>
          <p:nvPr/>
        </p:nvSpPr>
        <p:spPr bwMode="auto">
          <a:xfrm>
            <a:off x="5105400" y="2209800"/>
            <a:ext cx="3352800" cy="1373188"/>
          </a:xfrm>
          <a:prstGeom prst="rect">
            <a:avLst/>
          </a:prstGeom>
          <a:noFill/>
          <a:ln w="9525">
            <a:noFill/>
            <a:miter lim="800000"/>
            <a:headEnd/>
            <a:tailEnd/>
          </a:ln>
        </p:spPr>
        <p:txBody>
          <a:bodyPr>
            <a:spAutoFit/>
          </a:bodyPr>
          <a:lstStyle/>
          <a:p>
            <a:pPr algn="ctr">
              <a:spcBef>
                <a:spcPct val="50000"/>
              </a:spcBef>
            </a:pPr>
            <a:r>
              <a:rPr lang="en-US" sz="3600"/>
              <a:t>Pellagra</a:t>
            </a:r>
          </a:p>
          <a:p>
            <a:pPr algn="ctr">
              <a:spcBef>
                <a:spcPct val="50000"/>
              </a:spcBef>
            </a:pPr>
            <a:r>
              <a:rPr lang="en-US" sz="3200"/>
              <a:t>Casal’s neckace</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smtClean="0"/>
              <a:t>Scurvy</a:t>
            </a:r>
          </a:p>
        </p:txBody>
      </p:sp>
      <p:sp>
        <p:nvSpPr>
          <p:cNvPr id="9219" name="Rectangle 3"/>
          <p:cNvSpPr>
            <a:spLocks noGrp="1" noChangeArrowheads="1"/>
          </p:cNvSpPr>
          <p:nvPr>
            <p:ph type="body" idx="1"/>
          </p:nvPr>
        </p:nvSpPr>
        <p:spPr/>
        <p:txBody>
          <a:bodyPr/>
          <a:lstStyle/>
          <a:p>
            <a:pPr eaLnBrk="1" hangingPunct="1">
              <a:defRPr/>
            </a:pPr>
            <a:r>
              <a:rPr lang="en-US" smtClean="0"/>
              <a:t>Vitamin C deficiency</a:t>
            </a:r>
          </a:p>
          <a:p>
            <a:pPr eaLnBrk="1" hangingPunct="1">
              <a:defRPr/>
            </a:pPr>
            <a:r>
              <a:rPr lang="en-US" smtClean="0"/>
              <a:t>Follicular hyperkeratosis with corkscrew hairs</a:t>
            </a:r>
          </a:p>
          <a:p>
            <a:pPr eaLnBrk="1" hangingPunct="1">
              <a:defRPr/>
            </a:pPr>
            <a:r>
              <a:rPr lang="en-US" smtClean="0"/>
              <a:t>Perifollicular hemorrhage</a:t>
            </a:r>
          </a:p>
          <a:p>
            <a:pPr eaLnBrk="1" hangingPunct="1">
              <a:defRPr/>
            </a:pPr>
            <a:r>
              <a:rPr lang="en-US" smtClean="0"/>
              <a:t>Gingival hypertrophy with erosive bleeding gums.</a:t>
            </a:r>
          </a:p>
          <a:p>
            <a:pPr eaLnBrk="1" hangingPunct="1">
              <a:defRPr/>
            </a:pP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b="1" smtClean="0"/>
              <a:t>Scurvy</a:t>
            </a:r>
          </a:p>
        </p:txBody>
      </p:sp>
      <p:pic>
        <p:nvPicPr>
          <p:cNvPr id="151555" name="Picture 4" descr="scurvy"/>
          <p:cNvPicPr>
            <a:picLocks noGrp="1" noChangeAspect="1" noChangeArrowheads="1"/>
          </p:cNvPicPr>
          <p:nvPr>
            <p:ph idx="1"/>
          </p:nvPr>
        </p:nvPicPr>
        <p:blipFill>
          <a:blip r:embed="rId3" cstate="screen"/>
          <a:srcRect/>
          <a:stretch>
            <a:fillRect/>
          </a:stretch>
        </p:blipFill>
        <p:spPr>
          <a:xfrm>
            <a:off x="1676400" y="1235075"/>
            <a:ext cx="5867400" cy="5187950"/>
          </a:xfr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smtClean="0"/>
              <a:t>Zinc Deficiency</a:t>
            </a:r>
          </a:p>
        </p:txBody>
      </p:sp>
      <p:sp>
        <p:nvSpPr>
          <p:cNvPr id="15363" name="Rectangle 3"/>
          <p:cNvSpPr>
            <a:spLocks noGrp="1" noChangeArrowheads="1"/>
          </p:cNvSpPr>
          <p:nvPr>
            <p:ph type="body" idx="1"/>
          </p:nvPr>
        </p:nvSpPr>
        <p:spPr/>
        <p:txBody>
          <a:bodyPr/>
          <a:lstStyle/>
          <a:p>
            <a:pPr eaLnBrk="1" hangingPunct="1">
              <a:defRPr/>
            </a:pPr>
            <a:r>
              <a:rPr lang="en-US" smtClean="0"/>
              <a:t>Acquired  </a:t>
            </a:r>
          </a:p>
          <a:p>
            <a:pPr eaLnBrk="1" hangingPunct="1">
              <a:buFont typeface="Wingdings" pitchFamily="2" charset="2"/>
              <a:buNone/>
              <a:defRPr/>
            </a:pPr>
            <a:r>
              <a:rPr lang="en-US" smtClean="0"/>
              <a:t>	-deficient intake, high fiber intake, malabsorption</a:t>
            </a:r>
          </a:p>
          <a:p>
            <a:pPr eaLnBrk="1" hangingPunct="1">
              <a:defRPr/>
            </a:pPr>
            <a:r>
              <a:rPr lang="en-US" smtClean="0"/>
              <a:t>Inherited (</a:t>
            </a:r>
            <a:r>
              <a:rPr lang="en-US" b="1" smtClean="0"/>
              <a:t>acrodermatitis enteropathica</a:t>
            </a:r>
            <a:r>
              <a:rPr lang="en-US" smtClean="0"/>
              <a:t>) zinc deficiency</a:t>
            </a:r>
          </a:p>
          <a:p>
            <a:pPr eaLnBrk="1" hangingPunct="1">
              <a:buFont typeface="Wingdings" pitchFamily="2" charset="2"/>
              <a:buNone/>
              <a:defRPr/>
            </a:pPr>
            <a:r>
              <a:rPr lang="en-US" smtClean="0"/>
              <a:t>	-defect in intestinal absorption of zinc </a:t>
            </a:r>
          </a:p>
          <a:p>
            <a:pPr eaLnBrk="1" hangingPunct="1">
              <a:defRPr/>
            </a:pPr>
            <a:r>
              <a:rPr lang="en-US" smtClean="0"/>
              <a:t>Dermatitis, diarrhea, alopecia</a:t>
            </a:r>
          </a:p>
          <a:p>
            <a:pPr eaLnBrk="1" hangingPunct="1">
              <a:defRPr/>
            </a:pPr>
            <a:r>
              <a:rPr lang="en-US" smtClean="0"/>
              <a:t>Periorificial and acral distribution</a:t>
            </a:r>
          </a:p>
          <a:p>
            <a:pPr eaLnBrk="1" hangingPunct="1">
              <a:defRPr/>
            </a:pPr>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smtClean="0"/>
              <a:t>Acrodermatitis Enteropathica</a:t>
            </a:r>
          </a:p>
        </p:txBody>
      </p:sp>
      <p:pic>
        <p:nvPicPr>
          <p:cNvPr id="153603" name="Picture 4" descr="Acrodermatitis_Enteropathica19"/>
          <p:cNvPicPr>
            <a:picLocks noGrp="1" noChangeAspect="1" noChangeArrowheads="1"/>
          </p:cNvPicPr>
          <p:nvPr>
            <p:ph idx="1"/>
          </p:nvPr>
        </p:nvPicPr>
        <p:blipFill>
          <a:blip r:embed="rId3" cstate="screen"/>
          <a:srcRect/>
          <a:stretch>
            <a:fillRect/>
          </a:stretch>
        </p:blipFill>
        <p:spPr>
          <a:xfrm>
            <a:off x="1219200" y="1347788"/>
            <a:ext cx="6781800" cy="5089525"/>
          </a:xfr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b="1" smtClean="0"/>
              <a:t>Acrodermatitis Enteropathica</a:t>
            </a:r>
          </a:p>
        </p:txBody>
      </p:sp>
      <p:pic>
        <p:nvPicPr>
          <p:cNvPr id="154627" name="Picture 7" descr="acrfac"/>
          <p:cNvPicPr>
            <a:picLocks noChangeAspect="1" noChangeArrowheads="1"/>
          </p:cNvPicPr>
          <p:nvPr/>
        </p:nvPicPr>
        <p:blipFill>
          <a:blip r:embed="rId3" cstate="screen"/>
          <a:srcRect/>
          <a:stretch>
            <a:fillRect/>
          </a:stretch>
        </p:blipFill>
        <p:spPr bwMode="auto">
          <a:xfrm>
            <a:off x="2057400" y="1343025"/>
            <a:ext cx="5414963" cy="5514975"/>
          </a:xfrm>
          <a:prstGeom prst="rect">
            <a:avLst/>
          </a:prstGeom>
          <a:noFill/>
          <a:ln w="9525">
            <a:noFill/>
            <a:miter lim="800000"/>
            <a:headEnd/>
            <a:tailEnd/>
          </a:ln>
        </p:spPr>
      </p:pic>
      <p:sp>
        <p:nvSpPr>
          <p:cNvPr id="13320" name="Rectangle 8"/>
          <p:cNvSpPr>
            <a:spLocks noGrp="1" noChangeArrowheads="1"/>
          </p:cNvSpPr>
          <p:nvPr>
            <p:ph idx="1"/>
          </p:nvPr>
        </p:nvSpPr>
        <p:spPr>
          <a:xfrm>
            <a:off x="-1066800" y="1524000"/>
            <a:ext cx="8229600" cy="4530725"/>
          </a:xfrm>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defRPr/>
            </a:pPr>
            <a:r>
              <a:rPr lang="en-US" u="sng" smtClean="0">
                <a:latin typeface="Impact" pitchFamily="34" charset="0"/>
              </a:rPr>
              <a:t>NODULE</a:t>
            </a:r>
          </a:p>
        </p:txBody>
      </p:sp>
      <p:pic>
        <p:nvPicPr>
          <p:cNvPr id="17411" name="Picture 3" descr="nodule2"/>
          <p:cNvPicPr>
            <a:picLocks noGrp="1" noChangeAspect="1" noChangeArrowheads="1"/>
          </p:cNvPicPr>
          <p:nvPr>
            <p:ph sz="half" idx="1"/>
          </p:nvPr>
        </p:nvPicPr>
        <p:blipFill>
          <a:blip r:embed="rId3" cstate="screen"/>
          <a:srcRect/>
          <a:stretch>
            <a:fillRect/>
          </a:stretch>
        </p:blipFill>
        <p:spPr>
          <a:xfrm>
            <a:off x="2743200" y="1282700"/>
            <a:ext cx="3581400" cy="2587625"/>
          </a:xfrm>
          <a:noFill/>
        </p:spPr>
      </p:pic>
      <p:pic>
        <p:nvPicPr>
          <p:cNvPr id="17412" name="Picture 4" descr="nodule"/>
          <p:cNvPicPr>
            <a:picLocks noGrp="1" noChangeAspect="1" noChangeArrowheads="1"/>
          </p:cNvPicPr>
          <p:nvPr>
            <p:ph sz="half" idx="2"/>
          </p:nvPr>
        </p:nvPicPr>
        <p:blipFill>
          <a:blip r:embed="rId4" cstate="screen"/>
          <a:srcRect/>
          <a:stretch>
            <a:fillRect/>
          </a:stretch>
        </p:blipFill>
        <p:spPr>
          <a:xfrm>
            <a:off x="1828800" y="3886200"/>
            <a:ext cx="5486400" cy="2692400"/>
          </a:xfrm>
          <a:noFill/>
        </p:spPr>
      </p:pic>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4000" smtClean="0"/>
              <a:t>A couple of randoms you should know…</a:t>
            </a:r>
          </a:p>
        </p:txBody>
      </p:sp>
      <p:sp>
        <p:nvSpPr>
          <p:cNvPr id="39219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US" smtClean="0"/>
              <a:t>Sarcoidosis</a:t>
            </a:r>
          </a:p>
        </p:txBody>
      </p:sp>
      <p:sp>
        <p:nvSpPr>
          <p:cNvPr id="393219" name="Rectangle 3"/>
          <p:cNvSpPr>
            <a:spLocks noGrp="1" noChangeArrowheads="1"/>
          </p:cNvSpPr>
          <p:nvPr>
            <p:ph type="body" idx="1"/>
          </p:nvPr>
        </p:nvSpPr>
        <p:spPr/>
        <p:txBody>
          <a:bodyPr/>
          <a:lstStyle/>
          <a:p>
            <a:pPr eaLnBrk="1" hangingPunct="1">
              <a:defRPr/>
            </a:pPr>
            <a:r>
              <a:rPr lang="en-US" smtClean="0"/>
              <a:t>Multisystem granulomatous disease</a:t>
            </a:r>
          </a:p>
          <a:p>
            <a:pPr eaLnBrk="1" hangingPunct="1">
              <a:defRPr/>
            </a:pPr>
            <a:r>
              <a:rPr lang="en-US" smtClean="0"/>
              <a:t>Skin affected in 20-35%</a:t>
            </a:r>
          </a:p>
          <a:p>
            <a:pPr eaLnBrk="1" hangingPunct="1">
              <a:defRPr/>
            </a:pPr>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5" descr="sarc-scar"/>
          <p:cNvPicPr>
            <a:picLocks noChangeAspect="1" noChangeArrowheads="1"/>
          </p:cNvPicPr>
          <p:nvPr/>
        </p:nvPicPr>
        <p:blipFill>
          <a:blip r:embed="rId3" cstate="screen"/>
          <a:srcRect/>
          <a:stretch>
            <a:fillRect/>
          </a:stretch>
        </p:blipFill>
        <p:spPr bwMode="auto">
          <a:xfrm>
            <a:off x="2057400" y="152400"/>
            <a:ext cx="485775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sarc-face"/>
          <p:cNvPicPr>
            <a:picLocks noChangeAspect="1" noChangeArrowheads="1"/>
          </p:cNvPicPr>
          <p:nvPr/>
        </p:nvPicPr>
        <p:blipFill>
          <a:blip r:embed="rId3" cstate="screen"/>
          <a:srcRect/>
          <a:stretch>
            <a:fillRect/>
          </a:stretch>
        </p:blipFill>
        <p:spPr bwMode="auto">
          <a:xfrm>
            <a:off x="1066800" y="838200"/>
            <a:ext cx="71628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mtClean="0"/>
              <a:t>Neurofibromatosis</a:t>
            </a:r>
          </a:p>
        </p:txBody>
      </p:sp>
      <p:sp>
        <p:nvSpPr>
          <p:cNvPr id="404483" name="Rectangle 3"/>
          <p:cNvSpPr>
            <a:spLocks noGrp="1" noChangeArrowheads="1"/>
          </p:cNvSpPr>
          <p:nvPr>
            <p:ph type="body" idx="1"/>
          </p:nvPr>
        </p:nvSpPr>
        <p:spPr/>
        <p:txBody>
          <a:bodyPr/>
          <a:lstStyle/>
          <a:p>
            <a:pPr eaLnBrk="1" hangingPunct="1">
              <a:defRPr/>
            </a:pPr>
            <a:r>
              <a:rPr lang="en-US" smtClean="0"/>
              <a:t>Von Reckinghausen’s disease</a:t>
            </a:r>
          </a:p>
          <a:p>
            <a:pPr eaLnBrk="1" hangingPunct="1">
              <a:defRPr/>
            </a:pPr>
            <a:r>
              <a:rPr lang="en-US" smtClean="0"/>
              <a:t>Autosomal dominant</a:t>
            </a:r>
          </a:p>
          <a:p>
            <a:pPr eaLnBrk="1" hangingPunct="1">
              <a:defRPr/>
            </a:pPr>
            <a:r>
              <a:rPr lang="en-US" smtClean="0"/>
              <a:t>Neurofibromin gene, Chr 17</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endParaRPr lang="en-US" smtClean="0"/>
          </a:p>
        </p:txBody>
      </p:sp>
      <p:sp>
        <p:nvSpPr>
          <p:cNvPr id="406531" name="Rectangle 3"/>
          <p:cNvSpPr>
            <a:spLocks noGrp="1" noChangeArrowheads="1"/>
          </p:cNvSpPr>
          <p:nvPr>
            <p:ph type="body" idx="1"/>
          </p:nvPr>
        </p:nvSpPr>
        <p:spPr/>
        <p:txBody>
          <a:bodyPr/>
          <a:lstStyle/>
          <a:p>
            <a:pPr eaLnBrk="1" hangingPunct="1">
              <a:defRPr/>
            </a:pPr>
            <a:endParaRPr lang="en-US" smtClean="0"/>
          </a:p>
        </p:txBody>
      </p:sp>
      <p:pic>
        <p:nvPicPr>
          <p:cNvPr id="160772" name="Picture 5" descr="nf3"/>
          <p:cNvPicPr>
            <a:picLocks noChangeAspect="1" noChangeArrowheads="1"/>
          </p:cNvPicPr>
          <p:nvPr/>
        </p:nvPicPr>
        <p:blipFill>
          <a:blip r:embed="rId3" cstate="screen"/>
          <a:srcRect/>
          <a:stretch>
            <a:fillRect/>
          </a:stretch>
        </p:blipFill>
        <p:spPr bwMode="auto">
          <a:xfrm>
            <a:off x="228600" y="228600"/>
            <a:ext cx="4572000" cy="6096000"/>
          </a:xfrm>
          <a:prstGeom prst="rect">
            <a:avLst/>
          </a:prstGeom>
          <a:noFill/>
          <a:ln w="9525">
            <a:noFill/>
            <a:miter lim="800000"/>
            <a:headEnd/>
            <a:tailEnd/>
          </a:ln>
        </p:spPr>
      </p:pic>
      <p:pic>
        <p:nvPicPr>
          <p:cNvPr id="160773" name="Picture 6" descr="nf6"/>
          <p:cNvPicPr>
            <a:picLocks noChangeAspect="1" noChangeArrowheads="1"/>
          </p:cNvPicPr>
          <p:nvPr/>
        </p:nvPicPr>
        <p:blipFill>
          <a:blip r:embed="rId4" cstate="screen"/>
          <a:srcRect/>
          <a:stretch>
            <a:fillRect/>
          </a:stretch>
        </p:blipFill>
        <p:spPr bwMode="auto">
          <a:xfrm>
            <a:off x="4953000" y="14478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eaLnBrk="1" hangingPunct="1">
              <a:defRPr/>
            </a:pPr>
            <a:endParaRPr lang="en-US" smtClean="0"/>
          </a:p>
        </p:txBody>
      </p:sp>
      <p:sp>
        <p:nvSpPr>
          <p:cNvPr id="407555" name="Rectangle 3"/>
          <p:cNvSpPr>
            <a:spLocks noGrp="1" noChangeArrowheads="1"/>
          </p:cNvSpPr>
          <p:nvPr>
            <p:ph type="body" idx="1"/>
          </p:nvPr>
        </p:nvSpPr>
        <p:spPr/>
        <p:txBody>
          <a:bodyPr/>
          <a:lstStyle/>
          <a:p>
            <a:pPr eaLnBrk="1" hangingPunct="1">
              <a:defRPr/>
            </a:pPr>
            <a:endParaRPr lang="en-US" smtClean="0"/>
          </a:p>
        </p:txBody>
      </p:sp>
      <p:pic>
        <p:nvPicPr>
          <p:cNvPr id="161796" name="Picture 7" descr="neuro1"/>
          <p:cNvPicPr>
            <a:picLocks noChangeAspect="1" noChangeArrowheads="1"/>
          </p:cNvPicPr>
          <p:nvPr/>
        </p:nvPicPr>
        <p:blipFill>
          <a:blip r:embed="rId3" cstate="screen"/>
          <a:srcRect/>
          <a:stretch>
            <a:fillRect/>
          </a:stretch>
        </p:blipFill>
        <p:spPr bwMode="auto">
          <a:xfrm>
            <a:off x="457200" y="457200"/>
            <a:ext cx="2638425" cy="2259013"/>
          </a:xfrm>
          <a:prstGeom prst="rect">
            <a:avLst/>
          </a:prstGeom>
          <a:noFill/>
          <a:ln w="9525">
            <a:noFill/>
            <a:miter lim="800000"/>
            <a:headEnd/>
            <a:tailEnd/>
          </a:ln>
        </p:spPr>
      </p:pic>
      <p:pic>
        <p:nvPicPr>
          <p:cNvPr id="161797" name="Picture 9" descr="nf2"/>
          <p:cNvPicPr>
            <a:picLocks noChangeAspect="1" noChangeArrowheads="1"/>
          </p:cNvPicPr>
          <p:nvPr/>
        </p:nvPicPr>
        <p:blipFill>
          <a:blip r:embed="rId4" cstate="screen"/>
          <a:srcRect/>
          <a:stretch>
            <a:fillRect/>
          </a:stretch>
        </p:blipFill>
        <p:spPr bwMode="auto">
          <a:xfrm>
            <a:off x="2590800" y="1981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endParaRPr lang="en-US" smtClean="0"/>
          </a:p>
        </p:txBody>
      </p:sp>
      <p:sp>
        <p:nvSpPr>
          <p:cNvPr id="405507" name="Rectangle 3"/>
          <p:cNvSpPr>
            <a:spLocks noGrp="1" noChangeArrowheads="1"/>
          </p:cNvSpPr>
          <p:nvPr>
            <p:ph type="body" idx="1"/>
          </p:nvPr>
        </p:nvSpPr>
        <p:spPr/>
        <p:txBody>
          <a:bodyPr/>
          <a:lstStyle/>
          <a:p>
            <a:pPr eaLnBrk="1" hangingPunct="1">
              <a:defRPr/>
            </a:pPr>
            <a:endParaRPr lang="en-US" smtClean="0"/>
          </a:p>
        </p:txBody>
      </p:sp>
      <p:pic>
        <p:nvPicPr>
          <p:cNvPr id="162820" name="Picture 5" descr="plexiform"/>
          <p:cNvPicPr>
            <a:picLocks noChangeAspect="1" noChangeArrowheads="1"/>
          </p:cNvPicPr>
          <p:nvPr/>
        </p:nvPicPr>
        <p:blipFill>
          <a:blip r:embed="rId3" cstate="screen"/>
          <a:srcRect/>
          <a:stretch>
            <a:fillRect/>
          </a:stretch>
        </p:blipFill>
        <p:spPr bwMode="auto">
          <a:xfrm>
            <a:off x="381000" y="152400"/>
            <a:ext cx="4305300" cy="6477000"/>
          </a:xfrm>
          <a:prstGeom prst="rect">
            <a:avLst/>
          </a:prstGeom>
          <a:noFill/>
          <a:ln w="9525">
            <a:noFill/>
            <a:miter lim="800000"/>
            <a:headEnd/>
            <a:tailEnd/>
          </a:ln>
        </p:spPr>
      </p:pic>
      <p:pic>
        <p:nvPicPr>
          <p:cNvPr id="162821" name="Picture 7" descr="Neurofibromatosis">
            <a:hlinkClick r:id="rId4"/>
          </p:cNvPr>
          <p:cNvPicPr>
            <a:picLocks noChangeAspect="1" noChangeArrowheads="1"/>
          </p:cNvPicPr>
          <p:nvPr/>
        </p:nvPicPr>
        <p:blipFill>
          <a:blip r:embed="rId5" cstate="screen"/>
          <a:srcRect/>
          <a:stretch>
            <a:fillRect/>
          </a:stretch>
        </p:blipFill>
        <p:spPr bwMode="auto">
          <a:xfrm>
            <a:off x="4953000" y="1905000"/>
            <a:ext cx="34671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eaLnBrk="1" hangingPunct="1">
              <a:defRPr/>
            </a:pPr>
            <a:r>
              <a:rPr lang="en-US" smtClean="0"/>
              <a:t>Tuberous Sclerosis</a:t>
            </a:r>
          </a:p>
        </p:txBody>
      </p:sp>
      <p:sp>
        <p:nvSpPr>
          <p:cNvPr id="408579" name="Rectangle 3"/>
          <p:cNvSpPr>
            <a:spLocks noGrp="1" noChangeArrowheads="1"/>
          </p:cNvSpPr>
          <p:nvPr>
            <p:ph type="body" idx="1"/>
          </p:nvPr>
        </p:nvSpPr>
        <p:spPr/>
        <p:txBody>
          <a:bodyPr/>
          <a:lstStyle/>
          <a:p>
            <a:pPr eaLnBrk="1" hangingPunct="1">
              <a:defRPr/>
            </a:pPr>
            <a:r>
              <a:rPr lang="en-US" smtClean="0"/>
              <a:t>Autosomal Dominant</a:t>
            </a:r>
          </a:p>
          <a:p>
            <a:pPr eaLnBrk="1" hangingPunct="1">
              <a:defRPr/>
            </a:pPr>
            <a:r>
              <a:rPr lang="en-US" smtClean="0"/>
              <a:t>Hamartin and Tuberin (TSC 1 and 2)</a:t>
            </a:r>
          </a:p>
          <a:p>
            <a:pPr eaLnBrk="1" hangingPunct="1">
              <a:defRPr/>
            </a:pPr>
            <a:r>
              <a:rPr lang="en-US" smtClean="0"/>
              <a:t>MR, Seizures (variable)</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5" descr="IMG_3062"/>
          <p:cNvPicPr>
            <a:picLocks noGrp="1" noChangeAspect="1" noChangeArrowheads="1"/>
          </p:cNvPicPr>
          <p:nvPr>
            <p:ph/>
          </p:nvPr>
        </p:nvPicPr>
        <p:blipFill>
          <a:blip r:embed="rId3" cstate="screen"/>
          <a:srcRect/>
          <a:stretch>
            <a:fillRect/>
          </a:stretch>
        </p:blipFill>
        <p:spPr>
          <a:xfrm>
            <a:off x="457200" y="460375"/>
            <a:ext cx="8229600" cy="54864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odularbcc"/>
          <p:cNvPicPr>
            <a:picLocks noChangeAspect="1" noChangeArrowheads="1"/>
          </p:cNvPicPr>
          <p:nvPr/>
        </p:nvPicPr>
        <p:blipFill>
          <a:blip r:embed="rId3" cstate="screen">
            <a:lum bright="-10000"/>
          </a:blip>
          <a:srcRect/>
          <a:stretch>
            <a:fillRect/>
          </a:stretch>
        </p:blipFill>
        <p:spPr bwMode="auto">
          <a:xfrm>
            <a:off x="457200" y="685800"/>
            <a:ext cx="8305800" cy="553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5" descr="IMG_3063"/>
          <p:cNvPicPr>
            <a:picLocks noGrp="1" noChangeAspect="1" noChangeArrowheads="1"/>
          </p:cNvPicPr>
          <p:nvPr>
            <p:ph/>
          </p:nvPr>
        </p:nvPicPr>
        <p:blipFill>
          <a:blip r:embed="rId3" cstate="screen"/>
          <a:srcRect/>
          <a:stretch>
            <a:fillRect/>
          </a:stretch>
        </p:blipFill>
        <p:spPr>
          <a:xfrm>
            <a:off x="457200" y="460375"/>
            <a:ext cx="8229600" cy="5486400"/>
          </a:xfr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5" descr="IMG_3069"/>
          <p:cNvPicPr>
            <a:picLocks noGrp="1" noChangeAspect="1" noChangeArrowheads="1"/>
          </p:cNvPicPr>
          <p:nvPr>
            <p:ph/>
          </p:nvPr>
        </p:nvPicPr>
        <p:blipFill>
          <a:blip r:embed="rId3" cstate="screen"/>
          <a:srcRect/>
          <a:stretch>
            <a:fillRect/>
          </a:stretch>
        </p:blipFill>
        <p:spPr>
          <a:xfrm>
            <a:off x="457200" y="460375"/>
            <a:ext cx="8229600" cy="5486400"/>
          </a:xfr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5" descr="IMG_3074"/>
          <p:cNvPicPr>
            <a:picLocks noGrp="1" noChangeAspect="1" noChangeArrowheads="1"/>
          </p:cNvPicPr>
          <p:nvPr>
            <p:ph/>
          </p:nvPr>
        </p:nvPicPr>
        <p:blipFill>
          <a:blip r:embed="rId3" cstate="screen"/>
          <a:srcRect/>
          <a:stretch>
            <a:fillRect/>
          </a:stretch>
        </p:blipFill>
        <p:spPr>
          <a:xfrm>
            <a:off x="228600" y="457200"/>
            <a:ext cx="8686800" cy="5791200"/>
          </a:xfr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5" descr="IMG_3080"/>
          <p:cNvPicPr>
            <a:picLocks noGrp="1" noChangeAspect="1" noChangeArrowheads="1"/>
          </p:cNvPicPr>
          <p:nvPr>
            <p:ph/>
          </p:nvPr>
        </p:nvPicPr>
        <p:blipFill>
          <a:blip r:embed="rId3" cstate="screen"/>
          <a:srcRect/>
          <a:stretch>
            <a:fillRect/>
          </a:stretch>
        </p:blipFill>
        <p:spPr>
          <a:xfrm>
            <a:off x="457200" y="460375"/>
            <a:ext cx="8229600" cy="5486400"/>
          </a:xfr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5" descr="IMG_3081"/>
          <p:cNvPicPr>
            <a:picLocks noGrp="1" noChangeAspect="1" noChangeArrowheads="1"/>
          </p:cNvPicPr>
          <p:nvPr>
            <p:ph/>
          </p:nvPr>
        </p:nvPicPr>
        <p:blipFill>
          <a:blip r:embed="rId3" cstate="screen"/>
          <a:srcRect/>
          <a:stretch>
            <a:fillRect/>
          </a:stretch>
        </p:blipFill>
        <p:spPr>
          <a:xfrm>
            <a:off x="457200" y="460375"/>
            <a:ext cx="8229600" cy="5486400"/>
          </a:xfrm>
          <a:noFill/>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eaLnBrk="1" hangingPunct="1">
              <a:defRPr/>
            </a:pPr>
            <a:r>
              <a:rPr lang="en-US" dirty="0" smtClean="0"/>
              <a:t>QUIZ TIME!!!</a:t>
            </a:r>
          </a:p>
        </p:txBody>
      </p:sp>
      <p:sp>
        <p:nvSpPr>
          <p:cNvPr id="3" name="Subtitle 2"/>
          <p:cNvSpPr>
            <a:spLocks noGrp="1"/>
          </p:cNvSpPr>
          <p:nvPr>
            <p:ph type="subTitle" sz="quarter"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pPr eaLnBrk="1" hangingPunct="1">
              <a:defRPr/>
            </a:pPr>
            <a:r>
              <a:rPr lang="en-US" smtClean="0"/>
              <a:t>Very itchy.</a:t>
            </a:r>
          </a:p>
        </p:txBody>
      </p:sp>
      <p:sp>
        <p:nvSpPr>
          <p:cNvPr id="484355" name="Rectangle 3"/>
          <p:cNvSpPr>
            <a:spLocks noGrp="1" noChangeArrowheads="1"/>
          </p:cNvSpPr>
          <p:nvPr>
            <p:ph type="body" idx="1"/>
          </p:nvPr>
        </p:nvSpPr>
        <p:spPr/>
        <p:txBody>
          <a:bodyPr/>
          <a:lstStyle/>
          <a:p>
            <a:pPr eaLnBrk="1" hangingPunct="1">
              <a:defRPr/>
            </a:pPr>
            <a:endParaRPr lang="en-US" smtClean="0"/>
          </a:p>
        </p:txBody>
      </p:sp>
      <p:pic>
        <p:nvPicPr>
          <p:cNvPr id="172036" name="Picture 4" descr="sn7_lichenplanus"/>
          <p:cNvPicPr>
            <a:picLocks noChangeAspect="1" noChangeArrowheads="1"/>
          </p:cNvPicPr>
          <p:nvPr/>
        </p:nvPicPr>
        <p:blipFill>
          <a:blip r:embed="rId3" cstate="screen"/>
          <a:srcRect/>
          <a:stretch>
            <a:fillRect/>
          </a:stretch>
        </p:blipFill>
        <p:spPr bwMode="auto">
          <a:xfrm>
            <a:off x="1905000" y="14478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eaLnBrk="1" hangingPunct="1">
              <a:defRPr/>
            </a:pPr>
            <a:r>
              <a:rPr lang="en-US" smtClean="0"/>
              <a:t>Lichen Planus (HCV)</a:t>
            </a:r>
          </a:p>
        </p:txBody>
      </p:sp>
      <p:sp>
        <p:nvSpPr>
          <p:cNvPr id="485379" name="Rectangle 3"/>
          <p:cNvSpPr>
            <a:spLocks noGrp="1" noChangeArrowheads="1"/>
          </p:cNvSpPr>
          <p:nvPr>
            <p:ph type="body" idx="1"/>
          </p:nvPr>
        </p:nvSpPr>
        <p:spPr/>
        <p:txBody>
          <a:bodyPr/>
          <a:lstStyle/>
          <a:p>
            <a:pPr eaLnBrk="1" hangingPunct="1">
              <a:defRPr/>
            </a:pPr>
            <a:endParaRPr lang="en-US" smtClean="0"/>
          </a:p>
        </p:txBody>
      </p:sp>
      <p:pic>
        <p:nvPicPr>
          <p:cNvPr id="173060" name="Picture 4" descr="sn7_lichenplanus"/>
          <p:cNvPicPr>
            <a:picLocks noChangeAspect="1" noChangeArrowheads="1"/>
          </p:cNvPicPr>
          <p:nvPr/>
        </p:nvPicPr>
        <p:blipFill>
          <a:blip r:embed="rId3" cstate="screen"/>
          <a:srcRect/>
          <a:stretch>
            <a:fillRect/>
          </a:stretch>
        </p:blipFill>
        <p:spPr bwMode="auto">
          <a:xfrm>
            <a:off x="1905000" y="14478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eaLnBrk="1" hangingPunct="1">
              <a:defRPr/>
            </a:pPr>
            <a:r>
              <a:rPr lang="en-US" smtClean="0"/>
              <a:t>Anterior lower leg</a:t>
            </a:r>
          </a:p>
        </p:txBody>
      </p:sp>
      <p:sp>
        <p:nvSpPr>
          <p:cNvPr id="486403" name="Rectangle 3"/>
          <p:cNvSpPr>
            <a:spLocks noGrp="1" noChangeArrowheads="1"/>
          </p:cNvSpPr>
          <p:nvPr>
            <p:ph type="body" idx="1"/>
          </p:nvPr>
        </p:nvSpPr>
        <p:spPr/>
        <p:txBody>
          <a:bodyPr/>
          <a:lstStyle/>
          <a:p>
            <a:pPr eaLnBrk="1" hangingPunct="1">
              <a:defRPr/>
            </a:pPr>
            <a:endParaRPr lang="en-US" smtClean="0"/>
          </a:p>
        </p:txBody>
      </p:sp>
      <p:pic>
        <p:nvPicPr>
          <p:cNvPr id="174084" name="Picture 4" descr="art-w449962"/>
          <p:cNvPicPr>
            <a:picLocks noChangeAspect="1" noChangeArrowheads="1"/>
          </p:cNvPicPr>
          <p:nvPr/>
        </p:nvPicPr>
        <p:blipFill>
          <a:blip r:embed="rId3" cstate="screen"/>
          <a:srcRect/>
          <a:stretch>
            <a:fillRect/>
          </a:stretch>
        </p:blipFill>
        <p:spPr bwMode="auto">
          <a:xfrm>
            <a:off x="914400" y="1482725"/>
            <a:ext cx="7239000"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pPr eaLnBrk="1" hangingPunct="1">
              <a:defRPr/>
            </a:pPr>
            <a:r>
              <a:rPr lang="en-US" smtClean="0"/>
              <a:t>Necrobiosis Lipoidica (DM)</a:t>
            </a:r>
          </a:p>
        </p:txBody>
      </p:sp>
      <p:sp>
        <p:nvSpPr>
          <p:cNvPr id="487427" name="Rectangle 3"/>
          <p:cNvSpPr>
            <a:spLocks noGrp="1" noChangeArrowheads="1"/>
          </p:cNvSpPr>
          <p:nvPr>
            <p:ph type="body" idx="1"/>
          </p:nvPr>
        </p:nvSpPr>
        <p:spPr/>
        <p:txBody>
          <a:bodyPr/>
          <a:lstStyle/>
          <a:p>
            <a:pPr eaLnBrk="1" hangingPunct="1">
              <a:defRPr/>
            </a:pPr>
            <a:endParaRPr lang="en-US" smtClean="0"/>
          </a:p>
        </p:txBody>
      </p:sp>
      <p:pic>
        <p:nvPicPr>
          <p:cNvPr id="175108" name="Picture 4" descr="art-w449962"/>
          <p:cNvPicPr>
            <a:picLocks noChangeAspect="1" noChangeArrowheads="1"/>
          </p:cNvPicPr>
          <p:nvPr/>
        </p:nvPicPr>
        <p:blipFill>
          <a:blip r:embed="rId3" cstate="screen"/>
          <a:srcRect/>
          <a:stretch>
            <a:fillRect/>
          </a:stretch>
        </p:blipFill>
        <p:spPr bwMode="auto">
          <a:xfrm>
            <a:off x="914400" y="1482725"/>
            <a:ext cx="7239000"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en-US" u="sng" smtClean="0">
                <a:latin typeface="Impact" pitchFamily="34" charset="0"/>
              </a:rPr>
              <a:t>VESICLE/BULLA</a:t>
            </a:r>
          </a:p>
        </p:txBody>
      </p:sp>
      <p:pic>
        <p:nvPicPr>
          <p:cNvPr id="19459" name="Picture 3" descr="vesicle2"/>
          <p:cNvPicPr>
            <a:picLocks noGrp="1" noChangeAspect="1" noChangeArrowheads="1"/>
          </p:cNvPicPr>
          <p:nvPr>
            <p:ph sz="half" idx="1"/>
          </p:nvPr>
        </p:nvPicPr>
        <p:blipFill>
          <a:blip r:embed="rId3" cstate="screen"/>
          <a:srcRect/>
          <a:stretch>
            <a:fillRect/>
          </a:stretch>
        </p:blipFill>
        <p:spPr>
          <a:xfrm>
            <a:off x="2667000" y="1189038"/>
            <a:ext cx="3657600" cy="2193925"/>
          </a:xfrm>
          <a:noFill/>
        </p:spPr>
      </p:pic>
      <p:pic>
        <p:nvPicPr>
          <p:cNvPr id="19460" name="Picture 4" descr="vesicle"/>
          <p:cNvPicPr>
            <a:picLocks noGrp="1" noChangeAspect="1" noChangeArrowheads="1"/>
          </p:cNvPicPr>
          <p:nvPr>
            <p:ph sz="half" idx="2"/>
          </p:nvPr>
        </p:nvPicPr>
        <p:blipFill>
          <a:blip r:embed="rId4" cstate="screen"/>
          <a:srcRect/>
          <a:stretch>
            <a:fillRect/>
          </a:stretch>
        </p:blipFill>
        <p:spPr>
          <a:xfrm>
            <a:off x="1905000" y="3235325"/>
            <a:ext cx="5410200" cy="3197225"/>
          </a:xfrm>
          <a:noFill/>
        </p:spPr>
      </p:pic>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eaLnBrk="1" hangingPunct="1">
              <a:defRPr/>
            </a:pPr>
            <a:r>
              <a:rPr lang="en-US" smtClean="0"/>
              <a:t>?</a:t>
            </a:r>
          </a:p>
        </p:txBody>
      </p:sp>
      <p:sp>
        <p:nvSpPr>
          <p:cNvPr id="492547" name="Rectangle 3"/>
          <p:cNvSpPr>
            <a:spLocks noGrp="1" noChangeArrowheads="1"/>
          </p:cNvSpPr>
          <p:nvPr>
            <p:ph type="body" idx="1"/>
          </p:nvPr>
        </p:nvSpPr>
        <p:spPr/>
        <p:txBody>
          <a:bodyPr/>
          <a:lstStyle/>
          <a:p>
            <a:pPr eaLnBrk="1" hangingPunct="1">
              <a:defRPr/>
            </a:pPr>
            <a:endParaRPr lang="en-US" smtClean="0"/>
          </a:p>
        </p:txBody>
      </p:sp>
      <p:pic>
        <p:nvPicPr>
          <p:cNvPr id="176132" name="Picture 4" descr="pipfig"/>
          <p:cNvPicPr>
            <a:picLocks noChangeAspect="1" noChangeArrowheads="1"/>
          </p:cNvPicPr>
          <p:nvPr/>
        </p:nvPicPr>
        <p:blipFill>
          <a:blip r:embed="rId3" cstate="screen"/>
          <a:srcRect/>
          <a:stretch>
            <a:fillRect/>
          </a:stretch>
        </p:blipFill>
        <p:spPr bwMode="auto">
          <a:xfrm>
            <a:off x="914400" y="1905000"/>
            <a:ext cx="7239000"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pPr eaLnBrk="1" hangingPunct="1">
              <a:defRPr/>
            </a:pPr>
            <a:r>
              <a:rPr lang="en-US" smtClean="0"/>
              <a:t>Pyoderma Gangrenosum (IBD)</a:t>
            </a:r>
          </a:p>
        </p:txBody>
      </p:sp>
      <p:sp>
        <p:nvSpPr>
          <p:cNvPr id="493571" name="Rectangle 3"/>
          <p:cNvSpPr>
            <a:spLocks noGrp="1" noChangeArrowheads="1"/>
          </p:cNvSpPr>
          <p:nvPr>
            <p:ph type="body" idx="1"/>
          </p:nvPr>
        </p:nvSpPr>
        <p:spPr/>
        <p:txBody>
          <a:bodyPr/>
          <a:lstStyle/>
          <a:p>
            <a:pPr eaLnBrk="1" hangingPunct="1">
              <a:defRPr/>
            </a:pPr>
            <a:endParaRPr lang="en-US" smtClean="0"/>
          </a:p>
        </p:txBody>
      </p:sp>
      <p:pic>
        <p:nvPicPr>
          <p:cNvPr id="177156" name="Picture 4" descr="pipfig"/>
          <p:cNvPicPr>
            <a:picLocks noChangeAspect="1" noChangeArrowheads="1"/>
          </p:cNvPicPr>
          <p:nvPr/>
        </p:nvPicPr>
        <p:blipFill>
          <a:blip r:embed="rId3" cstate="screen"/>
          <a:srcRect/>
          <a:stretch>
            <a:fillRect/>
          </a:stretch>
        </p:blipFill>
        <p:spPr bwMode="auto">
          <a:xfrm>
            <a:off x="914400" y="1905000"/>
            <a:ext cx="7239000"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pPr eaLnBrk="1" hangingPunct="1">
              <a:defRPr/>
            </a:pPr>
            <a:r>
              <a:rPr lang="en-US" smtClean="0"/>
              <a:t>?</a:t>
            </a:r>
          </a:p>
        </p:txBody>
      </p:sp>
      <p:sp>
        <p:nvSpPr>
          <p:cNvPr id="496643" name="Rectangle 3"/>
          <p:cNvSpPr>
            <a:spLocks noGrp="1" noChangeArrowheads="1"/>
          </p:cNvSpPr>
          <p:nvPr>
            <p:ph type="body" idx="1"/>
          </p:nvPr>
        </p:nvSpPr>
        <p:spPr/>
        <p:txBody>
          <a:bodyPr/>
          <a:lstStyle/>
          <a:p>
            <a:pPr eaLnBrk="1" hangingPunct="1">
              <a:defRPr/>
            </a:pPr>
            <a:endParaRPr lang="en-US" smtClean="0"/>
          </a:p>
        </p:txBody>
      </p:sp>
      <p:pic>
        <p:nvPicPr>
          <p:cNvPr id="178180" name="Picture 4" descr="010401_hand_big"/>
          <p:cNvPicPr>
            <a:picLocks noChangeAspect="1" noChangeArrowheads="1"/>
          </p:cNvPicPr>
          <p:nvPr/>
        </p:nvPicPr>
        <p:blipFill>
          <a:blip r:embed="rId3" cstate="screen"/>
          <a:srcRect/>
          <a:stretch>
            <a:fillRect/>
          </a:stretch>
        </p:blipFill>
        <p:spPr bwMode="auto">
          <a:xfrm>
            <a:off x="685800" y="1371600"/>
            <a:ext cx="78867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defRPr/>
            </a:pPr>
            <a:r>
              <a:rPr lang="en-US" smtClean="0"/>
              <a:t>Porphyria Cutanea Tarda</a:t>
            </a:r>
          </a:p>
        </p:txBody>
      </p:sp>
      <p:sp>
        <p:nvSpPr>
          <p:cNvPr id="497667" name="Rectangle 3"/>
          <p:cNvSpPr>
            <a:spLocks noGrp="1" noChangeArrowheads="1"/>
          </p:cNvSpPr>
          <p:nvPr>
            <p:ph type="body" idx="1"/>
          </p:nvPr>
        </p:nvSpPr>
        <p:spPr/>
        <p:txBody>
          <a:bodyPr/>
          <a:lstStyle/>
          <a:p>
            <a:pPr eaLnBrk="1" hangingPunct="1">
              <a:defRPr/>
            </a:pPr>
            <a:endParaRPr lang="en-US" smtClean="0"/>
          </a:p>
        </p:txBody>
      </p:sp>
      <p:pic>
        <p:nvPicPr>
          <p:cNvPr id="179204" name="Picture 4" descr="010401_hand_big"/>
          <p:cNvPicPr>
            <a:picLocks noChangeAspect="1" noChangeArrowheads="1"/>
          </p:cNvPicPr>
          <p:nvPr/>
        </p:nvPicPr>
        <p:blipFill>
          <a:blip r:embed="rId3" cstate="screen"/>
          <a:srcRect/>
          <a:stretch>
            <a:fillRect/>
          </a:stretch>
        </p:blipFill>
        <p:spPr bwMode="auto">
          <a:xfrm>
            <a:off x="685800" y="1371600"/>
            <a:ext cx="78867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pPr eaLnBrk="1" hangingPunct="1">
              <a:defRPr/>
            </a:pPr>
            <a:r>
              <a:rPr lang="en-US" smtClean="0"/>
              <a:t>?</a:t>
            </a:r>
          </a:p>
        </p:txBody>
      </p:sp>
      <p:sp>
        <p:nvSpPr>
          <p:cNvPr id="498691" name="Rectangle 3"/>
          <p:cNvSpPr>
            <a:spLocks noGrp="1" noChangeArrowheads="1"/>
          </p:cNvSpPr>
          <p:nvPr>
            <p:ph type="body" idx="1"/>
          </p:nvPr>
        </p:nvSpPr>
        <p:spPr/>
        <p:txBody>
          <a:bodyPr/>
          <a:lstStyle/>
          <a:p>
            <a:pPr eaLnBrk="1" hangingPunct="1">
              <a:defRPr/>
            </a:pPr>
            <a:endParaRPr lang="en-US" smtClean="0"/>
          </a:p>
        </p:txBody>
      </p:sp>
      <p:pic>
        <p:nvPicPr>
          <p:cNvPr id="180228" name="Picture 4" descr="140"/>
          <p:cNvPicPr>
            <a:picLocks noChangeAspect="1" noChangeArrowheads="1"/>
          </p:cNvPicPr>
          <p:nvPr/>
        </p:nvPicPr>
        <p:blipFill>
          <a:blip r:embed="rId3" cstate="screen"/>
          <a:srcRect/>
          <a:stretch>
            <a:fillRect/>
          </a:stretch>
        </p:blipFill>
        <p:spPr bwMode="auto">
          <a:xfrm>
            <a:off x="2667000" y="1581150"/>
            <a:ext cx="372427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eaLnBrk="1" hangingPunct="1">
              <a:defRPr/>
            </a:pPr>
            <a:r>
              <a:rPr lang="en-US" smtClean="0"/>
              <a:t>SLE</a:t>
            </a:r>
          </a:p>
        </p:txBody>
      </p:sp>
      <p:sp>
        <p:nvSpPr>
          <p:cNvPr id="499715" name="Rectangle 3"/>
          <p:cNvSpPr>
            <a:spLocks noGrp="1" noChangeArrowheads="1"/>
          </p:cNvSpPr>
          <p:nvPr>
            <p:ph type="body" idx="1"/>
          </p:nvPr>
        </p:nvSpPr>
        <p:spPr/>
        <p:txBody>
          <a:bodyPr/>
          <a:lstStyle/>
          <a:p>
            <a:pPr eaLnBrk="1" hangingPunct="1">
              <a:defRPr/>
            </a:pPr>
            <a:endParaRPr lang="en-US" smtClean="0"/>
          </a:p>
        </p:txBody>
      </p:sp>
      <p:pic>
        <p:nvPicPr>
          <p:cNvPr id="181252" name="Picture 4" descr="140"/>
          <p:cNvPicPr>
            <a:picLocks noChangeAspect="1" noChangeArrowheads="1"/>
          </p:cNvPicPr>
          <p:nvPr/>
        </p:nvPicPr>
        <p:blipFill>
          <a:blip r:embed="rId3" cstate="screen"/>
          <a:srcRect/>
          <a:stretch>
            <a:fillRect/>
          </a:stretch>
        </p:blipFill>
        <p:spPr bwMode="auto">
          <a:xfrm>
            <a:off x="2667000" y="1581150"/>
            <a:ext cx="372427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pPr eaLnBrk="1" hangingPunct="1">
              <a:defRPr/>
            </a:pPr>
            <a:r>
              <a:rPr lang="en-US" smtClean="0"/>
              <a:t>?</a:t>
            </a:r>
          </a:p>
        </p:txBody>
      </p:sp>
      <p:sp>
        <p:nvSpPr>
          <p:cNvPr id="504835" name="Rectangle 3"/>
          <p:cNvSpPr>
            <a:spLocks noGrp="1" noChangeArrowheads="1"/>
          </p:cNvSpPr>
          <p:nvPr>
            <p:ph type="body" idx="1"/>
          </p:nvPr>
        </p:nvSpPr>
        <p:spPr/>
        <p:txBody>
          <a:bodyPr/>
          <a:lstStyle/>
          <a:p>
            <a:pPr eaLnBrk="1" hangingPunct="1">
              <a:defRPr/>
            </a:pPr>
            <a:endParaRPr lang="en-US" smtClean="0"/>
          </a:p>
        </p:txBody>
      </p:sp>
      <p:pic>
        <p:nvPicPr>
          <p:cNvPr id="182276" name="Picture 4" descr="bccrec30"/>
          <p:cNvPicPr>
            <a:picLocks noChangeAspect="1" noChangeArrowheads="1"/>
          </p:cNvPicPr>
          <p:nvPr/>
        </p:nvPicPr>
        <p:blipFill>
          <a:blip r:embed="rId3" cstate="screen"/>
          <a:srcRect/>
          <a:stretch>
            <a:fillRect/>
          </a:stretch>
        </p:blipFill>
        <p:spPr bwMode="auto">
          <a:xfrm>
            <a:off x="914400" y="1676400"/>
            <a:ext cx="7277100" cy="496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pPr eaLnBrk="1" hangingPunct="1">
              <a:defRPr/>
            </a:pPr>
            <a:r>
              <a:rPr lang="en-US" sz="4000" smtClean="0"/>
              <a:t>Basal Cell Carcinoma</a:t>
            </a:r>
          </a:p>
        </p:txBody>
      </p:sp>
      <p:sp>
        <p:nvSpPr>
          <p:cNvPr id="505859" name="Rectangle 3"/>
          <p:cNvSpPr>
            <a:spLocks noGrp="1" noChangeArrowheads="1"/>
          </p:cNvSpPr>
          <p:nvPr>
            <p:ph type="body" idx="1"/>
          </p:nvPr>
        </p:nvSpPr>
        <p:spPr/>
        <p:txBody>
          <a:bodyPr/>
          <a:lstStyle/>
          <a:p>
            <a:pPr eaLnBrk="1" hangingPunct="1">
              <a:defRPr/>
            </a:pPr>
            <a:endParaRPr lang="en-US" smtClean="0"/>
          </a:p>
        </p:txBody>
      </p:sp>
      <p:pic>
        <p:nvPicPr>
          <p:cNvPr id="183300" name="Picture 4" descr="bccrec30"/>
          <p:cNvPicPr>
            <a:picLocks noChangeAspect="1" noChangeArrowheads="1"/>
          </p:cNvPicPr>
          <p:nvPr/>
        </p:nvPicPr>
        <p:blipFill>
          <a:blip r:embed="rId3" cstate="screen"/>
          <a:srcRect/>
          <a:stretch>
            <a:fillRect/>
          </a:stretch>
        </p:blipFill>
        <p:spPr bwMode="auto">
          <a:xfrm>
            <a:off x="914400" y="1676400"/>
            <a:ext cx="7277100" cy="496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4" name="Picture 4" descr="shalitaed.jpg (40545 bytes)"/>
          <p:cNvPicPr>
            <a:picLocks noChangeAspect="1" noChangeArrowheads="1"/>
          </p:cNvPicPr>
          <p:nvPr/>
        </p:nvPicPr>
        <p:blipFill>
          <a:blip r:embed="rId3" cstate="screen"/>
          <a:srcRect/>
          <a:stretch>
            <a:fillRect/>
          </a:stretch>
        </p:blipFill>
        <p:spPr bwMode="auto">
          <a:xfrm>
            <a:off x="990600" y="1600200"/>
            <a:ext cx="7239000" cy="4922838"/>
          </a:xfrm>
          <a:prstGeom prst="rect">
            <a:avLst/>
          </a:prstGeom>
          <a:noFill/>
          <a:ln w="9525">
            <a:noFill/>
            <a:miter lim="800000"/>
            <a:headEnd/>
            <a:tailEnd/>
          </a:ln>
        </p:spPr>
      </p:pic>
      <p:sp>
        <p:nvSpPr>
          <p:cNvPr id="506885" name="Rectangle 5"/>
          <p:cNvSpPr>
            <a:spLocks noGrp="1" noChangeArrowheads="1"/>
          </p:cNvSpPr>
          <p:nvPr>
            <p:ph type="title"/>
          </p:nvPr>
        </p:nvSpPr>
        <p:spPr/>
        <p:txBody>
          <a:bodyPr/>
          <a:lstStyle/>
          <a:p>
            <a:pPr eaLnBrk="1" hangingPunct="1">
              <a:defRPr/>
            </a:pPr>
            <a:endParaRPr lang="en-US" smtClean="0"/>
          </a:p>
        </p:txBody>
      </p:sp>
      <p:sp>
        <p:nvSpPr>
          <p:cNvPr id="506886" name="Rectangle 6"/>
          <p:cNvSpPr>
            <a:spLocks noGrp="1" noChangeArrowheads="1"/>
          </p:cNvSpPr>
          <p:nvPr>
            <p:ph idx="1"/>
          </p:nvPr>
        </p:nvSpPr>
        <p:spPr>
          <a:xfrm>
            <a:off x="381000" y="1600200"/>
            <a:ext cx="8229600" cy="4530725"/>
          </a:xfrm>
        </p:spPr>
        <p:txBody>
          <a:bodyPr/>
          <a:lstStyle/>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884"/>
                                        </p:tgtEl>
                                        <p:attrNameLst>
                                          <p:attrName>style.visibility</p:attrName>
                                        </p:attrNameLst>
                                      </p:cBhvr>
                                      <p:to>
                                        <p:strVal val="visible"/>
                                      </p:to>
                                    </p:set>
                                    <p:animEffect transition="in" filter="fade">
                                      <p:cBhvr>
                                        <p:cTn id="7" dur="500"/>
                                        <p:tgtEl>
                                          <p:spTgt spid="5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0" name="Picture 2" descr="shalitaed.jpg (40545 bytes)"/>
          <p:cNvPicPr>
            <a:picLocks noChangeAspect="1" noChangeArrowheads="1"/>
          </p:cNvPicPr>
          <p:nvPr/>
        </p:nvPicPr>
        <p:blipFill>
          <a:blip r:embed="rId3" cstate="screen"/>
          <a:srcRect/>
          <a:stretch>
            <a:fillRect/>
          </a:stretch>
        </p:blipFill>
        <p:spPr bwMode="auto">
          <a:xfrm>
            <a:off x="990600" y="1600200"/>
            <a:ext cx="7239000" cy="4922838"/>
          </a:xfrm>
          <a:prstGeom prst="rect">
            <a:avLst/>
          </a:prstGeom>
          <a:noFill/>
          <a:ln w="9525">
            <a:noFill/>
            <a:miter lim="800000"/>
            <a:headEnd/>
            <a:tailEnd/>
          </a:ln>
        </p:spPr>
      </p:pic>
      <p:sp>
        <p:nvSpPr>
          <p:cNvPr id="508931" name="Rectangle 3"/>
          <p:cNvSpPr>
            <a:spLocks noGrp="1" noChangeArrowheads="1"/>
          </p:cNvSpPr>
          <p:nvPr>
            <p:ph type="title"/>
          </p:nvPr>
        </p:nvSpPr>
        <p:spPr/>
        <p:txBody>
          <a:bodyPr/>
          <a:lstStyle/>
          <a:p>
            <a:pPr eaLnBrk="1" hangingPunct="1">
              <a:defRPr/>
            </a:pPr>
            <a:r>
              <a:rPr lang="en-US" smtClean="0"/>
              <a:t>Nodulocystic Acne</a:t>
            </a:r>
          </a:p>
        </p:txBody>
      </p:sp>
      <p:sp>
        <p:nvSpPr>
          <p:cNvPr id="508932" name="Rectangle 4"/>
          <p:cNvSpPr>
            <a:spLocks noGrp="1" noChangeArrowheads="1"/>
          </p:cNvSpPr>
          <p:nvPr>
            <p:ph idx="1"/>
          </p:nvPr>
        </p:nvSpPr>
        <p:spPr>
          <a:xfrm>
            <a:off x="381000" y="1600200"/>
            <a:ext cx="8229600" cy="4530725"/>
          </a:xfrm>
        </p:spPr>
        <p:txBody>
          <a:bodyPr/>
          <a:lstStyle/>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930"/>
                                        </p:tgtEl>
                                        <p:attrNameLst>
                                          <p:attrName>style.visibility</p:attrName>
                                        </p:attrNameLst>
                                      </p:cBhvr>
                                      <p:to>
                                        <p:strVal val="visible"/>
                                      </p:to>
                                    </p:set>
                                    <p:animEffect transition="in" filter="fade">
                                      <p:cBhvr>
                                        <p:cTn id="7" dur="500"/>
                                        <p:tgtEl>
                                          <p:spTgt spid="50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ESICLE3"/>
          <p:cNvPicPr>
            <a:picLocks noChangeAspect="1" noChangeArrowheads="1"/>
          </p:cNvPicPr>
          <p:nvPr/>
        </p:nvPicPr>
        <p:blipFill>
          <a:blip r:embed="rId3" cstate="screen"/>
          <a:srcRect/>
          <a:stretch>
            <a:fillRect/>
          </a:stretch>
        </p:blipFill>
        <p:spPr bwMode="auto">
          <a:xfrm>
            <a:off x="990600" y="738188"/>
            <a:ext cx="7086600" cy="532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eaLnBrk="1" hangingPunct="1">
              <a:defRPr/>
            </a:pPr>
            <a:endParaRPr lang="en-US" smtClean="0"/>
          </a:p>
        </p:txBody>
      </p:sp>
      <p:sp>
        <p:nvSpPr>
          <p:cNvPr id="509955" name="Rectangle 3"/>
          <p:cNvSpPr>
            <a:spLocks noGrp="1" noChangeArrowheads="1"/>
          </p:cNvSpPr>
          <p:nvPr>
            <p:ph type="body" idx="1"/>
          </p:nvPr>
        </p:nvSpPr>
        <p:spPr/>
        <p:txBody>
          <a:bodyPr/>
          <a:lstStyle/>
          <a:p>
            <a:pPr eaLnBrk="1" hangingPunct="1">
              <a:defRPr/>
            </a:pPr>
            <a:endParaRPr lang="en-US" smtClean="0"/>
          </a:p>
        </p:txBody>
      </p:sp>
      <p:pic>
        <p:nvPicPr>
          <p:cNvPr id="186372" name="Picture 4"/>
          <p:cNvPicPr>
            <a:picLocks noChangeAspect="1" noChangeArrowheads="1"/>
          </p:cNvPicPr>
          <p:nvPr/>
        </p:nvPicPr>
        <p:blipFill>
          <a:blip r:embed="rId3" cstate="screen"/>
          <a:srcRect/>
          <a:stretch>
            <a:fillRect/>
          </a:stretch>
        </p:blipFill>
        <p:spPr bwMode="auto">
          <a:xfrm>
            <a:off x="381000" y="1600200"/>
            <a:ext cx="8153400" cy="477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defRPr/>
            </a:pPr>
            <a:r>
              <a:rPr lang="en-US" smtClean="0"/>
              <a:t>Xanthelasma</a:t>
            </a:r>
          </a:p>
        </p:txBody>
      </p:sp>
      <p:sp>
        <p:nvSpPr>
          <p:cNvPr id="510979" name="Rectangle 3"/>
          <p:cNvSpPr>
            <a:spLocks noGrp="1" noChangeArrowheads="1"/>
          </p:cNvSpPr>
          <p:nvPr>
            <p:ph type="body" idx="1"/>
          </p:nvPr>
        </p:nvSpPr>
        <p:spPr/>
        <p:txBody>
          <a:bodyPr/>
          <a:lstStyle/>
          <a:p>
            <a:pPr eaLnBrk="1" hangingPunct="1">
              <a:defRPr/>
            </a:pPr>
            <a:endParaRPr lang="en-US" smtClean="0"/>
          </a:p>
        </p:txBody>
      </p:sp>
      <p:pic>
        <p:nvPicPr>
          <p:cNvPr id="187396" name="Picture 4"/>
          <p:cNvPicPr>
            <a:picLocks noChangeAspect="1" noChangeArrowheads="1"/>
          </p:cNvPicPr>
          <p:nvPr/>
        </p:nvPicPr>
        <p:blipFill>
          <a:blip r:embed="rId3" cstate="screen"/>
          <a:srcRect/>
          <a:stretch>
            <a:fillRect/>
          </a:stretch>
        </p:blipFill>
        <p:spPr bwMode="auto">
          <a:xfrm>
            <a:off x="381000" y="1600200"/>
            <a:ext cx="8153400" cy="477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eaLnBrk="1" hangingPunct="1">
              <a:defRPr/>
            </a:pPr>
            <a:endParaRPr lang="en-US" smtClean="0"/>
          </a:p>
        </p:txBody>
      </p:sp>
      <p:sp>
        <p:nvSpPr>
          <p:cNvPr id="512003" name="Rectangle 3"/>
          <p:cNvSpPr>
            <a:spLocks noGrp="1" noChangeArrowheads="1"/>
          </p:cNvSpPr>
          <p:nvPr>
            <p:ph type="body" idx="1"/>
          </p:nvPr>
        </p:nvSpPr>
        <p:spPr/>
        <p:txBody>
          <a:bodyPr/>
          <a:lstStyle/>
          <a:p>
            <a:pPr eaLnBrk="1" hangingPunct="1">
              <a:defRPr/>
            </a:pPr>
            <a:endParaRPr lang="en-US" smtClean="0"/>
          </a:p>
        </p:txBody>
      </p:sp>
      <p:pic>
        <p:nvPicPr>
          <p:cNvPr id="188420" name="Picture 4" descr="M24092-080-f003"/>
          <p:cNvPicPr>
            <a:picLocks noChangeAspect="1" noChangeArrowheads="1"/>
          </p:cNvPicPr>
          <p:nvPr/>
        </p:nvPicPr>
        <p:blipFill>
          <a:blip r:embed="rId3" cstate="screen"/>
          <a:srcRect/>
          <a:stretch>
            <a:fillRect/>
          </a:stretch>
        </p:blipFill>
        <p:spPr bwMode="auto">
          <a:xfrm>
            <a:off x="1752600" y="1295400"/>
            <a:ext cx="521493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defRPr/>
            </a:pPr>
            <a:r>
              <a:rPr lang="en-US" smtClean="0"/>
              <a:t>Herpes Labialis</a:t>
            </a:r>
          </a:p>
        </p:txBody>
      </p:sp>
      <p:sp>
        <p:nvSpPr>
          <p:cNvPr id="513027" name="Rectangle 3"/>
          <p:cNvSpPr>
            <a:spLocks noGrp="1" noChangeArrowheads="1"/>
          </p:cNvSpPr>
          <p:nvPr>
            <p:ph type="body" idx="1"/>
          </p:nvPr>
        </p:nvSpPr>
        <p:spPr/>
        <p:txBody>
          <a:bodyPr/>
          <a:lstStyle/>
          <a:p>
            <a:pPr eaLnBrk="1" hangingPunct="1">
              <a:defRPr/>
            </a:pPr>
            <a:endParaRPr lang="en-US" smtClean="0"/>
          </a:p>
        </p:txBody>
      </p:sp>
      <p:pic>
        <p:nvPicPr>
          <p:cNvPr id="189444" name="Picture 4" descr="M24092-080-f003"/>
          <p:cNvPicPr>
            <a:picLocks noChangeAspect="1" noChangeArrowheads="1"/>
          </p:cNvPicPr>
          <p:nvPr/>
        </p:nvPicPr>
        <p:blipFill>
          <a:blip r:embed="rId3" cstate="screen"/>
          <a:srcRect/>
          <a:stretch>
            <a:fillRect/>
          </a:stretch>
        </p:blipFill>
        <p:spPr bwMode="auto">
          <a:xfrm>
            <a:off x="1752600" y="1295400"/>
            <a:ext cx="521493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pPr eaLnBrk="1" hangingPunct="1">
              <a:defRPr/>
            </a:pPr>
            <a:endParaRPr lang="en-US" smtClean="0"/>
          </a:p>
        </p:txBody>
      </p:sp>
      <p:sp>
        <p:nvSpPr>
          <p:cNvPr id="516099" name="Rectangle 3"/>
          <p:cNvSpPr>
            <a:spLocks noGrp="1" noChangeArrowheads="1"/>
          </p:cNvSpPr>
          <p:nvPr>
            <p:ph type="body" idx="1"/>
          </p:nvPr>
        </p:nvSpPr>
        <p:spPr/>
        <p:txBody>
          <a:bodyPr/>
          <a:lstStyle/>
          <a:p>
            <a:pPr eaLnBrk="1" hangingPunct="1">
              <a:defRPr/>
            </a:pPr>
            <a:endParaRPr lang="en-US" smtClean="0"/>
          </a:p>
        </p:txBody>
      </p:sp>
      <p:pic>
        <p:nvPicPr>
          <p:cNvPr id="190468" name="Picture 4" descr="AAD Set 30 #20"/>
          <p:cNvPicPr>
            <a:picLocks noChangeAspect="1" noChangeArrowheads="1"/>
          </p:cNvPicPr>
          <p:nvPr/>
        </p:nvPicPr>
        <p:blipFill>
          <a:blip r:embed="rId3" cstate="screen"/>
          <a:srcRect/>
          <a:stretch>
            <a:fillRect/>
          </a:stretch>
        </p:blipFill>
        <p:spPr bwMode="auto">
          <a:xfrm>
            <a:off x="1828800" y="304800"/>
            <a:ext cx="446722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defRPr/>
            </a:pPr>
            <a:endParaRPr lang="en-US" smtClean="0"/>
          </a:p>
        </p:txBody>
      </p:sp>
      <p:sp>
        <p:nvSpPr>
          <p:cNvPr id="517123" name="Rectangle 3"/>
          <p:cNvSpPr>
            <a:spLocks noGrp="1" noChangeArrowheads="1"/>
          </p:cNvSpPr>
          <p:nvPr>
            <p:ph type="body" idx="1"/>
          </p:nvPr>
        </p:nvSpPr>
        <p:spPr/>
        <p:txBody>
          <a:bodyPr/>
          <a:lstStyle/>
          <a:p>
            <a:pPr eaLnBrk="1" hangingPunct="1">
              <a:defRPr/>
            </a:pPr>
            <a:endParaRPr lang="en-US" smtClean="0"/>
          </a:p>
        </p:txBody>
      </p:sp>
      <p:pic>
        <p:nvPicPr>
          <p:cNvPr id="191492" name="Picture 4" descr="AAD Set 30 #20"/>
          <p:cNvPicPr>
            <a:picLocks noChangeAspect="1" noChangeArrowheads="1"/>
          </p:cNvPicPr>
          <p:nvPr/>
        </p:nvPicPr>
        <p:blipFill>
          <a:blip r:embed="rId3" cstate="screen"/>
          <a:srcRect/>
          <a:stretch>
            <a:fillRect/>
          </a:stretch>
        </p:blipFill>
        <p:spPr bwMode="auto">
          <a:xfrm>
            <a:off x="1828800" y="304800"/>
            <a:ext cx="4467225" cy="6553200"/>
          </a:xfrm>
          <a:prstGeom prst="rect">
            <a:avLst/>
          </a:prstGeom>
          <a:noFill/>
          <a:ln w="9525">
            <a:noFill/>
            <a:miter lim="800000"/>
            <a:headEnd/>
            <a:tailEnd/>
          </a:ln>
        </p:spPr>
      </p:pic>
      <p:sp>
        <p:nvSpPr>
          <p:cNvPr id="191493" name="Text Box 5"/>
          <p:cNvSpPr txBox="1">
            <a:spLocks noChangeArrowheads="1"/>
          </p:cNvSpPr>
          <p:nvPr/>
        </p:nvSpPr>
        <p:spPr bwMode="auto">
          <a:xfrm>
            <a:off x="6477000" y="2286000"/>
            <a:ext cx="2209800" cy="946150"/>
          </a:xfrm>
          <a:prstGeom prst="rect">
            <a:avLst/>
          </a:prstGeom>
          <a:noFill/>
          <a:ln w="9525">
            <a:noFill/>
            <a:miter lim="800000"/>
            <a:headEnd/>
            <a:tailEnd/>
          </a:ln>
        </p:spPr>
        <p:txBody>
          <a:bodyPr>
            <a:spAutoFit/>
          </a:bodyPr>
          <a:lstStyle/>
          <a:p>
            <a:pPr algn="ctr">
              <a:spcBef>
                <a:spcPct val="50000"/>
              </a:spcBef>
            </a:pPr>
            <a:r>
              <a:rPr lang="en-US" sz="2800"/>
              <a:t>Nevus Sebaceous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ULLA"/>
          <p:cNvPicPr>
            <a:picLocks noChangeAspect="1" noChangeArrowheads="1"/>
          </p:cNvPicPr>
          <p:nvPr/>
        </p:nvPicPr>
        <p:blipFill>
          <a:blip r:embed="rId3" cstate="screen"/>
          <a:srcRect/>
          <a:stretch>
            <a:fillRect/>
          </a:stretch>
        </p:blipFill>
        <p:spPr bwMode="auto">
          <a:xfrm>
            <a:off x="838200" y="623888"/>
            <a:ext cx="7543800" cy="566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r>
              <a:rPr lang="en-US" smtClean="0"/>
              <a:t>Brief Review of terminology…</a:t>
            </a:r>
          </a:p>
        </p:txBody>
      </p:sp>
      <p:sp>
        <p:nvSpPr>
          <p:cNvPr id="482307"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defRPr/>
            </a:pPr>
            <a:r>
              <a:rPr lang="en-US" u="sng" smtClean="0">
                <a:solidFill>
                  <a:schemeClr val="tx1"/>
                </a:solidFill>
                <a:latin typeface="Impact" pitchFamily="34" charset="0"/>
              </a:rPr>
              <a:t>PUSTULE</a:t>
            </a:r>
          </a:p>
        </p:txBody>
      </p:sp>
      <p:pic>
        <p:nvPicPr>
          <p:cNvPr id="22531" name="Picture 3" descr="pustule"/>
          <p:cNvPicPr>
            <a:picLocks noGrp="1" noChangeAspect="1" noChangeArrowheads="1"/>
          </p:cNvPicPr>
          <p:nvPr>
            <p:ph sz="half" idx="1"/>
          </p:nvPr>
        </p:nvPicPr>
        <p:blipFill>
          <a:blip r:embed="rId3" cstate="screen"/>
          <a:srcRect/>
          <a:stretch>
            <a:fillRect/>
          </a:stretch>
        </p:blipFill>
        <p:spPr>
          <a:xfrm>
            <a:off x="2667000" y="1235075"/>
            <a:ext cx="3810000" cy="2268538"/>
          </a:xfrm>
          <a:noFill/>
        </p:spPr>
      </p:pic>
      <p:pic>
        <p:nvPicPr>
          <p:cNvPr id="22532" name="Picture 4" descr="pustule2"/>
          <p:cNvPicPr>
            <a:picLocks noGrp="1" noChangeAspect="1" noChangeArrowheads="1"/>
          </p:cNvPicPr>
          <p:nvPr>
            <p:ph sz="half" idx="2"/>
          </p:nvPr>
        </p:nvPicPr>
        <p:blipFill>
          <a:blip r:embed="rId4" cstate="screen"/>
          <a:srcRect/>
          <a:stretch>
            <a:fillRect/>
          </a:stretch>
        </p:blipFill>
        <p:spPr>
          <a:xfrm>
            <a:off x="1752600" y="3505200"/>
            <a:ext cx="5943600" cy="3133725"/>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USTULE3"/>
          <p:cNvPicPr>
            <a:picLocks noChangeAspect="1" noChangeArrowheads="1"/>
          </p:cNvPicPr>
          <p:nvPr/>
        </p:nvPicPr>
        <p:blipFill>
          <a:blip r:embed="rId3" cstate="screen"/>
          <a:srcRect/>
          <a:stretch>
            <a:fillRect/>
          </a:stretch>
        </p:blipFill>
        <p:spPr bwMode="auto">
          <a:xfrm>
            <a:off x="914400" y="681038"/>
            <a:ext cx="7162800" cy="538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u="sng" smtClean="0">
                <a:latin typeface="Impact" pitchFamily="34" charset="0"/>
              </a:rPr>
              <a:t>WHEAL</a:t>
            </a:r>
          </a:p>
        </p:txBody>
      </p:sp>
      <p:pic>
        <p:nvPicPr>
          <p:cNvPr id="24579" name="Picture 3" descr="wheal"/>
          <p:cNvPicPr>
            <a:picLocks noGrp="1" noChangeAspect="1" noChangeArrowheads="1"/>
          </p:cNvPicPr>
          <p:nvPr>
            <p:ph sz="half" idx="1"/>
          </p:nvPr>
        </p:nvPicPr>
        <p:blipFill>
          <a:blip r:embed="rId3" cstate="screen"/>
          <a:srcRect/>
          <a:stretch>
            <a:fillRect/>
          </a:stretch>
        </p:blipFill>
        <p:spPr>
          <a:xfrm>
            <a:off x="2895600" y="1371600"/>
            <a:ext cx="3429000" cy="2073275"/>
          </a:xfrm>
          <a:noFill/>
        </p:spPr>
      </p:pic>
      <p:pic>
        <p:nvPicPr>
          <p:cNvPr id="24580" name="Picture 4" descr="wheal2"/>
          <p:cNvPicPr>
            <a:picLocks noGrp="1" noChangeAspect="1" noChangeArrowheads="1"/>
          </p:cNvPicPr>
          <p:nvPr>
            <p:ph sz="half" idx="2"/>
          </p:nvPr>
        </p:nvPicPr>
        <p:blipFill>
          <a:blip r:embed="rId4" cstate="screen"/>
          <a:srcRect/>
          <a:stretch>
            <a:fillRect/>
          </a:stretch>
        </p:blipFill>
        <p:spPr>
          <a:xfrm>
            <a:off x="1828800" y="3581400"/>
            <a:ext cx="5715000" cy="3014663"/>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HEAL3"/>
          <p:cNvPicPr>
            <a:picLocks noChangeAspect="1" noChangeArrowheads="1"/>
          </p:cNvPicPr>
          <p:nvPr/>
        </p:nvPicPr>
        <p:blipFill>
          <a:blip r:embed="rId3" cstate="screen"/>
          <a:srcRect/>
          <a:stretch>
            <a:fillRect/>
          </a:stretch>
        </p:blipFill>
        <p:spPr bwMode="auto">
          <a:xfrm>
            <a:off x="914400" y="681038"/>
            <a:ext cx="7391400" cy="5553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r>
              <a:rPr lang="en-US" u="sng" smtClean="0">
                <a:latin typeface="Impact" pitchFamily="34" charset="0"/>
              </a:rPr>
              <a:t>SCALE</a:t>
            </a:r>
          </a:p>
        </p:txBody>
      </p:sp>
      <p:pic>
        <p:nvPicPr>
          <p:cNvPr id="26627" name="Picture 3" descr="scale2"/>
          <p:cNvPicPr>
            <a:picLocks noGrp="1" noChangeAspect="1" noChangeArrowheads="1"/>
          </p:cNvPicPr>
          <p:nvPr>
            <p:ph sz="half" idx="1"/>
          </p:nvPr>
        </p:nvPicPr>
        <p:blipFill>
          <a:blip r:embed="rId3" cstate="screen"/>
          <a:srcRect/>
          <a:stretch>
            <a:fillRect/>
          </a:stretch>
        </p:blipFill>
        <p:spPr>
          <a:xfrm>
            <a:off x="2667000" y="1143000"/>
            <a:ext cx="3657600" cy="2195513"/>
          </a:xfrm>
          <a:noFill/>
        </p:spPr>
      </p:pic>
      <p:pic>
        <p:nvPicPr>
          <p:cNvPr id="26628" name="Picture 4" descr="scale"/>
          <p:cNvPicPr>
            <a:picLocks noGrp="1" noChangeAspect="1" noChangeArrowheads="1"/>
          </p:cNvPicPr>
          <p:nvPr>
            <p:ph sz="half" idx="2"/>
          </p:nvPr>
        </p:nvPicPr>
        <p:blipFill>
          <a:blip r:embed="rId4" cstate="screen"/>
          <a:srcRect/>
          <a:stretch>
            <a:fillRect/>
          </a:stretch>
        </p:blipFill>
        <p:spPr>
          <a:xfrm>
            <a:off x="1905000" y="3276600"/>
            <a:ext cx="5638800" cy="3306763"/>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cale3"/>
          <p:cNvPicPr>
            <a:picLocks noChangeAspect="1" noChangeArrowheads="1"/>
          </p:cNvPicPr>
          <p:nvPr/>
        </p:nvPicPr>
        <p:blipFill>
          <a:blip r:embed="rId3" cstate="screen">
            <a:lum bright="-20000"/>
          </a:blip>
          <a:srcRect/>
          <a:stretch>
            <a:fillRect/>
          </a:stretch>
        </p:blipFill>
        <p:spPr bwMode="auto">
          <a:xfrm>
            <a:off x="-53975" y="428625"/>
            <a:ext cx="9253538" cy="5999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457200" y="0"/>
            <a:ext cx="8229600" cy="1143000"/>
          </a:xfrm>
        </p:spPr>
        <p:txBody>
          <a:bodyPr/>
          <a:lstStyle/>
          <a:p>
            <a:pPr eaLnBrk="1" hangingPunct="1">
              <a:defRPr/>
            </a:pPr>
            <a:r>
              <a:rPr lang="en-US" u="sng" smtClean="0">
                <a:latin typeface="Impact" pitchFamily="34" charset="0"/>
              </a:rPr>
              <a:t>CRUST</a:t>
            </a:r>
          </a:p>
        </p:txBody>
      </p:sp>
      <p:pic>
        <p:nvPicPr>
          <p:cNvPr id="28675" name="Picture 3" descr="crust"/>
          <p:cNvPicPr>
            <a:picLocks noGrp="1" noChangeAspect="1" noChangeArrowheads="1"/>
          </p:cNvPicPr>
          <p:nvPr>
            <p:ph sz="half" idx="1"/>
          </p:nvPr>
        </p:nvPicPr>
        <p:blipFill>
          <a:blip r:embed="rId3" cstate="screen"/>
          <a:srcRect/>
          <a:stretch>
            <a:fillRect/>
          </a:stretch>
        </p:blipFill>
        <p:spPr>
          <a:xfrm>
            <a:off x="2057400" y="3276600"/>
            <a:ext cx="5791200" cy="3079750"/>
          </a:xfrm>
          <a:noFill/>
        </p:spPr>
      </p:pic>
      <p:pic>
        <p:nvPicPr>
          <p:cNvPr id="28676" name="Picture 4" descr="crust2"/>
          <p:cNvPicPr>
            <a:picLocks noGrp="1" noChangeAspect="1" noChangeArrowheads="1"/>
          </p:cNvPicPr>
          <p:nvPr>
            <p:ph sz="half" idx="2"/>
          </p:nvPr>
        </p:nvPicPr>
        <p:blipFill>
          <a:blip r:embed="rId4" cstate="screen"/>
          <a:srcRect/>
          <a:stretch>
            <a:fillRect/>
          </a:stretch>
        </p:blipFill>
        <p:spPr>
          <a:xfrm>
            <a:off x="2819400" y="1066800"/>
            <a:ext cx="3657600" cy="2111375"/>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petigo"/>
          <p:cNvPicPr>
            <a:picLocks noChangeAspect="1" noChangeArrowheads="1"/>
          </p:cNvPicPr>
          <p:nvPr/>
        </p:nvPicPr>
        <p:blipFill>
          <a:blip r:embed="rId3" cstate="screen">
            <a:lum bright="-12000"/>
          </a:blip>
          <a:srcRect/>
          <a:stretch>
            <a:fillRect/>
          </a:stretch>
        </p:blipFill>
        <p:spPr bwMode="auto">
          <a:xfrm>
            <a:off x="0" y="-57150"/>
            <a:ext cx="9144000" cy="6973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381000" y="0"/>
            <a:ext cx="8229600" cy="1143000"/>
          </a:xfrm>
        </p:spPr>
        <p:txBody>
          <a:bodyPr/>
          <a:lstStyle/>
          <a:p>
            <a:pPr eaLnBrk="1" hangingPunct="1">
              <a:defRPr/>
            </a:pPr>
            <a:r>
              <a:rPr lang="en-US" u="sng" smtClean="0">
                <a:latin typeface="Impact" pitchFamily="34" charset="0"/>
              </a:rPr>
              <a:t>LICHENIFICATION</a:t>
            </a:r>
          </a:p>
        </p:txBody>
      </p:sp>
      <p:pic>
        <p:nvPicPr>
          <p:cNvPr id="30723" name="Picture 3" descr="lichenification"/>
          <p:cNvPicPr>
            <a:picLocks noGrp="1" noChangeAspect="1" noChangeArrowheads="1"/>
          </p:cNvPicPr>
          <p:nvPr>
            <p:ph sz="half" idx="1"/>
          </p:nvPr>
        </p:nvPicPr>
        <p:blipFill>
          <a:blip r:embed="rId3" cstate="screen"/>
          <a:srcRect/>
          <a:stretch>
            <a:fillRect/>
          </a:stretch>
        </p:blipFill>
        <p:spPr>
          <a:xfrm>
            <a:off x="1905000" y="3200400"/>
            <a:ext cx="5410200" cy="3367088"/>
          </a:xfrm>
          <a:noFill/>
        </p:spPr>
      </p:pic>
      <p:pic>
        <p:nvPicPr>
          <p:cNvPr id="30724" name="Picture 4" descr="lichenification2"/>
          <p:cNvPicPr>
            <a:picLocks noGrp="1" noChangeAspect="1" noChangeArrowheads="1"/>
          </p:cNvPicPr>
          <p:nvPr>
            <p:ph sz="half" idx="2"/>
          </p:nvPr>
        </p:nvPicPr>
        <p:blipFill>
          <a:blip r:embed="rId4" cstate="screen"/>
          <a:srcRect/>
          <a:stretch>
            <a:fillRect/>
          </a:stretch>
        </p:blipFill>
        <p:spPr>
          <a:xfrm>
            <a:off x="2667000" y="1066800"/>
            <a:ext cx="3581400" cy="2017713"/>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ICHENIFICATION3"/>
          <p:cNvPicPr>
            <a:picLocks noChangeAspect="1" noChangeArrowheads="1"/>
          </p:cNvPicPr>
          <p:nvPr/>
        </p:nvPicPr>
        <p:blipFill>
          <a:blip r:embed="rId3" cstate="screen"/>
          <a:srcRect/>
          <a:stretch>
            <a:fillRect/>
          </a:stretch>
        </p:blipFill>
        <p:spPr bwMode="auto">
          <a:xfrm>
            <a:off x="762000" y="566738"/>
            <a:ext cx="7467600" cy="561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en-US" dirty="0" smtClean="0"/>
              <a:t>Zits???</a:t>
            </a:r>
          </a:p>
        </p:txBody>
      </p:sp>
      <p:sp>
        <p:nvSpPr>
          <p:cNvPr id="422915" name="Rectangle 3"/>
          <p:cNvSpPr>
            <a:spLocks noGrp="1" noChangeArrowheads="1"/>
          </p:cNvSpPr>
          <p:nvPr>
            <p:ph type="body" idx="1"/>
          </p:nvPr>
        </p:nvSpPr>
        <p:spPr/>
        <p:txBody>
          <a:bodyPr/>
          <a:lstStyle/>
          <a:p>
            <a:pPr eaLnBrk="1" hangingPunct="1">
              <a:defRPr/>
            </a:pPr>
            <a:endParaRPr lang="en-US" dirty="0" smtClean="0"/>
          </a:p>
        </p:txBody>
      </p:sp>
      <p:pic>
        <p:nvPicPr>
          <p:cNvPr id="5124" name="Picture 4" descr="acne1"/>
          <p:cNvPicPr>
            <a:picLocks noChangeAspect="1" noChangeArrowheads="1"/>
          </p:cNvPicPr>
          <p:nvPr/>
        </p:nvPicPr>
        <p:blipFill>
          <a:blip r:embed="rId3" cstate="screen"/>
          <a:srcRect/>
          <a:stretch>
            <a:fillRect/>
          </a:stretch>
        </p:blipFill>
        <p:spPr bwMode="auto">
          <a:xfrm>
            <a:off x="1447800" y="17526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57200" y="0"/>
            <a:ext cx="8229600" cy="1143000"/>
          </a:xfrm>
        </p:spPr>
        <p:txBody>
          <a:bodyPr/>
          <a:lstStyle/>
          <a:p>
            <a:pPr eaLnBrk="1" hangingPunct="1">
              <a:defRPr/>
            </a:pPr>
            <a:r>
              <a:rPr lang="en-US" u="sng" smtClean="0">
                <a:latin typeface="Impact" pitchFamily="34" charset="0"/>
              </a:rPr>
              <a:t>EROSION</a:t>
            </a:r>
          </a:p>
        </p:txBody>
      </p:sp>
      <p:pic>
        <p:nvPicPr>
          <p:cNvPr id="32771" name="Picture 3" descr="erosion"/>
          <p:cNvPicPr>
            <a:picLocks noGrp="1" noChangeAspect="1" noChangeArrowheads="1"/>
          </p:cNvPicPr>
          <p:nvPr>
            <p:ph sz="half" idx="1"/>
          </p:nvPr>
        </p:nvPicPr>
        <p:blipFill>
          <a:blip r:embed="rId3" cstate="screen"/>
          <a:srcRect/>
          <a:stretch>
            <a:fillRect/>
          </a:stretch>
        </p:blipFill>
        <p:spPr>
          <a:xfrm>
            <a:off x="1752600" y="3276600"/>
            <a:ext cx="6248400" cy="3208338"/>
          </a:xfrm>
          <a:noFill/>
        </p:spPr>
      </p:pic>
      <p:pic>
        <p:nvPicPr>
          <p:cNvPr id="32772" name="Picture 4" descr="erosion2"/>
          <p:cNvPicPr>
            <a:picLocks noGrp="1" noChangeAspect="1" noChangeArrowheads="1"/>
          </p:cNvPicPr>
          <p:nvPr>
            <p:ph sz="half" idx="2"/>
          </p:nvPr>
        </p:nvPicPr>
        <p:blipFill>
          <a:blip r:embed="rId4" cstate="screen"/>
          <a:srcRect/>
          <a:stretch>
            <a:fillRect/>
          </a:stretch>
        </p:blipFill>
        <p:spPr>
          <a:xfrm>
            <a:off x="2667000" y="990600"/>
            <a:ext cx="3657600" cy="2160588"/>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ROSION3"/>
          <p:cNvPicPr>
            <a:picLocks noChangeAspect="1" noChangeArrowheads="1"/>
          </p:cNvPicPr>
          <p:nvPr/>
        </p:nvPicPr>
        <p:blipFill>
          <a:blip r:embed="rId3" cstate="screen">
            <a:lum bright="-20000"/>
          </a:blip>
          <a:srcRect/>
          <a:stretch>
            <a:fillRect/>
          </a:stretch>
        </p:blipFill>
        <p:spPr bwMode="auto">
          <a:xfrm>
            <a:off x="838200" y="623888"/>
            <a:ext cx="7315200" cy="549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533400" y="-228600"/>
            <a:ext cx="8229600" cy="1143000"/>
          </a:xfrm>
        </p:spPr>
        <p:txBody>
          <a:bodyPr/>
          <a:lstStyle/>
          <a:p>
            <a:pPr eaLnBrk="1" hangingPunct="1">
              <a:defRPr/>
            </a:pPr>
            <a:r>
              <a:rPr lang="en-US" u="sng" smtClean="0">
                <a:latin typeface="Impact" pitchFamily="34" charset="0"/>
              </a:rPr>
              <a:t>ULCER</a:t>
            </a:r>
          </a:p>
        </p:txBody>
      </p:sp>
      <p:pic>
        <p:nvPicPr>
          <p:cNvPr id="34819" name="Picture 3" descr="ulcer"/>
          <p:cNvPicPr>
            <a:picLocks noGrp="1" noChangeAspect="1" noChangeArrowheads="1"/>
          </p:cNvPicPr>
          <p:nvPr>
            <p:ph sz="half" idx="1"/>
          </p:nvPr>
        </p:nvPicPr>
        <p:blipFill>
          <a:blip r:embed="rId3" cstate="screen"/>
          <a:srcRect/>
          <a:stretch>
            <a:fillRect/>
          </a:stretch>
        </p:blipFill>
        <p:spPr>
          <a:xfrm>
            <a:off x="1295400" y="3124200"/>
            <a:ext cx="6781800" cy="3390900"/>
          </a:xfrm>
          <a:noFill/>
        </p:spPr>
      </p:pic>
      <p:pic>
        <p:nvPicPr>
          <p:cNvPr id="34820" name="Picture 4" descr="ulcer2"/>
          <p:cNvPicPr>
            <a:picLocks noGrp="1" noChangeAspect="1" noChangeArrowheads="1"/>
          </p:cNvPicPr>
          <p:nvPr>
            <p:ph sz="half" idx="2"/>
          </p:nvPr>
        </p:nvPicPr>
        <p:blipFill>
          <a:blip r:embed="rId4" cstate="screen"/>
          <a:srcRect/>
          <a:stretch>
            <a:fillRect/>
          </a:stretch>
        </p:blipFill>
        <p:spPr>
          <a:xfrm>
            <a:off x="3048000" y="838200"/>
            <a:ext cx="3352800" cy="1919288"/>
          </a:xfr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ulcer3"/>
          <p:cNvPicPr>
            <a:picLocks noChangeAspect="1" noChangeArrowheads="1"/>
          </p:cNvPicPr>
          <p:nvPr/>
        </p:nvPicPr>
        <p:blipFill>
          <a:blip r:embed="rId3" cstate="screen"/>
          <a:srcRect/>
          <a:stretch>
            <a:fillRect/>
          </a:stretch>
        </p:blipFill>
        <p:spPr bwMode="auto">
          <a:xfrm>
            <a:off x="0" y="371475"/>
            <a:ext cx="9144000" cy="611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eaLnBrk="1" hangingPunct="1">
              <a:defRPr/>
            </a:pPr>
            <a:r>
              <a:rPr lang="en-US" u="sng" smtClean="0">
                <a:latin typeface="Impact" pitchFamily="34" charset="0"/>
              </a:rPr>
              <a:t>ATROPHY</a:t>
            </a:r>
          </a:p>
        </p:txBody>
      </p:sp>
      <p:pic>
        <p:nvPicPr>
          <p:cNvPr id="36867" name="Picture 3" descr="atrophy"/>
          <p:cNvPicPr>
            <a:picLocks noGrp="1" noChangeAspect="1" noChangeArrowheads="1"/>
          </p:cNvPicPr>
          <p:nvPr>
            <p:ph sz="half" idx="1"/>
          </p:nvPr>
        </p:nvPicPr>
        <p:blipFill>
          <a:blip r:embed="rId3" cstate="screen"/>
          <a:srcRect/>
          <a:stretch>
            <a:fillRect/>
          </a:stretch>
        </p:blipFill>
        <p:spPr>
          <a:xfrm>
            <a:off x="1828800" y="3352800"/>
            <a:ext cx="5638800" cy="3305175"/>
          </a:xfrm>
          <a:noFill/>
        </p:spPr>
      </p:pic>
      <p:pic>
        <p:nvPicPr>
          <p:cNvPr id="36868" name="Picture 4" descr="atrophy2"/>
          <p:cNvPicPr>
            <a:picLocks noGrp="1" noChangeAspect="1" noChangeArrowheads="1"/>
          </p:cNvPicPr>
          <p:nvPr>
            <p:ph sz="half" idx="2"/>
          </p:nvPr>
        </p:nvPicPr>
        <p:blipFill>
          <a:blip r:embed="rId4" cstate="screen"/>
          <a:srcRect/>
          <a:stretch>
            <a:fillRect/>
          </a:stretch>
        </p:blipFill>
        <p:spPr>
          <a:xfrm>
            <a:off x="2819400" y="1143000"/>
            <a:ext cx="3581400" cy="2165350"/>
          </a:xfr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TROPHY3"/>
          <p:cNvPicPr>
            <a:picLocks noChangeAspect="1" noChangeArrowheads="1"/>
          </p:cNvPicPr>
          <p:nvPr/>
        </p:nvPicPr>
        <p:blipFill>
          <a:blip r:embed="rId3" cstate="screen"/>
          <a:srcRect/>
          <a:stretch>
            <a:fillRect/>
          </a:stretch>
        </p:blipFill>
        <p:spPr bwMode="auto">
          <a:xfrm>
            <a:off x="990600" y="738188"/>
            <a:ext cx="7239000" cy="543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457200" y="0"/>
            <a:ext cx="8229600" cy="1143000"/>
          </a:xfrm>
        </p:spPr>
        <p:txBody>
          <a:bodyPr/>
          <a:lstStyle/>
          <a:p>
            <a:pPr eaLnBrk="1" hangingPunct="1">
              <a:defRPr/>
            </a:pPr>
            <a:r>
              <a:rPr lang="en-US" u="sng" smtClean="0">
                <a:latin typeface="Impact" pitchFamily="34" charset="0"/>
              </a:rPr>
              <a:t>EXCORIATION</a:t>
            </a:r>
          </a:p>
        </p:txBody>
      </p:sp>
      <p:pic>
        <p:nvPicPr>
          <p:cNvPr id="38915" name="Picture 3" descr="excoriation"/>
          <p:cNvPicPr>
            <a:picLocks noGrp="1" noChangeAspect="1" noChangeArrowheads="1"/>
          </p:cNvPicPr>
          <p:nvPr>
            <p:ph sz="half" idx="1"/>
          </p:nvPr>
        </p:nvPicPr>
        <p:blipFill>
          <a:blip r:embed="rId3" cstate="screen"/>
          <a:srcRect/>
          <a:stretch>
            <a:fillRect/>
          </a:stretch>
        </p:blipFill>
        <p:spPr>
          <a:xfrm>
            <a:off x="1752600" y="3438525"/>
            <a:ext cx="5410200" cy="3197225"/>
          </a:xfrm>
          <a:noFill/>
        </p:spPr>
      </p:pic>
      <p:pic>
        <p:nvPicPr>
          <p:cNvPr id="38916" name="Picture 4" descr="excoriation2"/>
          <p:cNvPicPr>
            <a:picLocks noGrp="1" noChangeAspect="1" noChangeArrowheads="1"/>
          </p:cNvPicPr>
          <p:nvPr>
            <p:ph sz="half" idx="2"/>
          </p:nvPr>
        </p:nvPicPr>
        <p:blipFill>
          <a:blip r:embed="rId4" cstate="screen"/>
          <a:srcRect/>
          <a:stretch>
            <a:fillRect/>
          </a:stretch>
        </p:blipFill>
        <p:spPr>
          <a:xfrm>
            <a:off x="2743200" y="990600"/>
            <a:ext cx="3657600" cy="2193925"/>
          </a:xfr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ruritus"/>
          <p:cNvPicPr>
            <a:picLocks noChangeAspect="1" noChangeArrowheads="1"/>
          </p:cNvPicPr>
          <p:nvPr/>
        </p:nvPicPr>
        <p:blipFill>
          <a:blip r:embed="rId3" cstate="screen"/>
          <a:srcRect/>
          <a:stretch>
            <a:fillRect/>
          </a:stretch>
        </p:blipFill>
        <p:spPr bwMode="auto">
          <a:xfrm>
            <a:off x="914400" y="838200"/>
            <a:ext cx="7239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457200" y="0"/>
            <a:ext cx="8229600" cy="1143000"/>
          </a:xfrm>
        </p:spPr>
        <p:txBody>
          <a:bodyPr/>
          <a:lstStyle/>
          <a:p>
            <a:pPr eaLnBrk="1" hangingPunct="1">
              <a:defRPr/>
            </a:pPr>
            <a:r>
              <a:rPr lang="en-US" u="sng" smtClean="0">
                <a:latin typeface="Impact" pitchFamily="34" charset="0"/>
              </a:rPr>
              <a:t>FISSURE</a:t>
            </a:r>
          </a:p>
        </p:txBody>
      </p:sp>
      <p:pic>
        <p:nvPicPr>
          <p:cNvPr id="40963" name="Picture 3" descr="fissure"/>
          <p:cNvPicPr>
            <a:picLocks noGrp="1" noChangeAspect="1" noChangeArrowheads="1"/>
          </p:cNvPicPr>
          <p:nvPr>
            <p:ph sz="half" idx="1"/>
          </p:nvPr>
        </p:nvPicPr>
        <p:blipFill>
          <a:blip r:embed="rId3" cstate="screen"/>
          <a:srcRect/>
          <a:stretch>
            <a:fillRect/>
          </a:stretch>
        </p:blipFill>
        <p:spPr>
          <a:xfrm>
            <a:off x="1676400" y="3352800"/>
            <a:ext cx="6019800" cy="3121025"/>
          </a:xfrm>
          <a:noFill/>
        </p:spPr>
      </p:pic>
      <p:pic>
        <p:nvPicPr>
          <p:cNvPr id="40964" name="Picture 4" descr="fissure2"/>
          <p:cNvPicPr>
            <a:picLocks noGrp="1" noChangeAspect="1" noChangeArrowheads="1"/>
          </p:cNvPicPr>
          <p:nvPr>
            <p:ph sz="half" idx="2"/>
          </p:nvPr>
        </p:nvPicPr>
        <p:blipFill>
          <a:blip r:embed="rId4" cstate="screen"/>
          <a:srcRect/>
          <a:stretch>
            <a:fillRect/>
          </a:stretch>
        </p:blipFill>
        <p:spPr>
          <a:xfrm>
            <a:off x="2819400" y="1143000"/>
            <a:ext cx="3429000" cy="2105025"/>
          </a:xfr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SSURE3"/>
          <p:cNvPicPr>
            <a:picLocks noChangeAspect="1" noChangeArrowheads="1"/>
          </p:cNvPicPr>
          <p:nvPr/>
        </p:nvPicPr>
        <p:blipFill>
          <a:blip r:embed="rId3" cstate="screen"/>
          <a:srcRect/>
          <a:stretch>
            <a:fillRect/>
          </a:stretch>
        </p:blipFill>
        <p:spPr bwMode="auto">
          <a:xfrm>
            <a:off x="685800" y="508000"/>
            <a:ext cx="7696200" cy="578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en-US" dirty="0" smtClean="0"/>
              <a:t>Red Rash???</a:t>
            </a:r>
          </a:p>
        </p:txBody>
      </p:sp>
      <p:sp>
        <p:nvSpPr>
          <p:cNvPr id="423939" name="Rectangle 3"/>
          <p:cNvSpPr>
            <a:spLocks noGrp="1" noChangeArrowheads="1"/>
          </p:cNvSpPr>
          <p:nvPr>
            <p:ph type="body" idx="1"/>
          </p:nvPr>
        </p:nvSpPr>
        <p:spPr/>
        <p:txBody>
          <a:bodyPr/>
          <a:lstStyle/>
          <a:p>
            <a:pPr eaLnBrk="1" hangingPunct="1">
              <a:defRPr/>
            </a:pPr>
            <a:endParaRPr lang="en-US" dirty="0" smtClean="0"/>
          </a:p>
        </p:txBody>
      </p:sp>
      <p:pic>
        <p:nvPicPr>
          <p:cNvPr id="6148" name="Picture 4" descr="drug-rash1"/>
          <p:cNvPicPr>
            <a:picLocks noChangeAspect="1" noChangeArrowheads="1"/>
          </p:cNvPicPr>
          <p:nvPr/>
        </p:nvPicPr>
        <p:blipFill>
          <a:blip r:embed="rId3" cstate="screen"/>
          <a:srcRect/>
          <a:stretch>
            <a:fillRect/>
          </a:stretch>
        </p:blipFill>
        <p:spPr bwMode="auto">
          <a:xfrm>
            <a:off x="1524000" y="17526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u="sng" smtClean="0">
                <a:latin typeface="Impact" pitchFamily="34" charset="0"/>
              </a:rPr>
              <a:t>SCAR</a:t>
            </a:r>
          </a:p>
        </p:txBody>
      </p:sp>
      <p:pic>
        <p:nvPicPr>
          <p:cNvPr id="43011" name="Picture 3" descr="scar"/>
          <p:cNvPicPr>
            <a:picLocks noGrp="1" noChangeAspect="1" noChangeArrowheads="1"/>
          </p:cNvPicPr>
          <p:nvPr>
            <p:ph sz="half" idx="1"/>
          </p:nvPr>
        </p:nvPicPr>
        <p:blipFill>
          <a:blip r:embed="rId3" cstate="screen"/>
          <a:srcRect/>
          <a:stretch>
            <a:fillRect/>
          </a:stretch>
        </p:blipFill>
        <p:spPr>
          <a:xfrm>
            <a:off x="1752600" y="3124200"/>
            <a:ext cx="5867400" cy="3546475"/>
          </a:xfrm>
          <a:noFill/>
        </p:spPr>
      </p:pic>
      <p:pic>
        <p:nvPicPr>
          <p:cNvPr id="43012" name="Picture 4" descr="scar2"/>
          <p:cNvPicPr>
            <a:picLocks noGrp="1" noChangeAspect="1" noChangeArrowheads="1"/>
          </p:cNvPicPr>
          <p:nvPr>
            <p:ph sz="half" idx="2"/>
          </p:nvPr>
        </p:nvPicPr>
        <p:blipFill>
          <a:blip r:embed="rId4" cstate="screen"/>
          <a:srcRect/>
          <a:stretch>
            <a:fillRect/>
          </a:stretch>
        </p:blipFill>
        <p:spPr>
          <a:xfrm>
            <a:off x="3124200" y="1208088"/>
            <a:ext cx="2895600" cy="1816100"/>
          </a:xfr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CAR3"/>
          <p:cNvPicPr>
            <a:picLocks noChangeAspect="1" noChangeArrowheads="1"/>
          </p:cNvPicPr>
          <p:nvPr/>
        </p:nvPicPr>
        <p:blipFill>
          <a:blip r:embed="rId3" cstate="screen"/>
          <a:srcRect/>
          <a:stretch>
            <a:fillRect/>
          </a:stretch>
        </p:blipFill>
        <p:spPr bwMode="auto">
          <a:xfrm>
            <a:off x="2438400" y="0"/>
            <a:ext cx="4360863"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mtClean="0"/>
              <a:t>Color</a:t>
            </a:r>
          </a:p>
        </p:txBody>
      </p:sp>
      <p:sp>
        <p:nvSpPr>
          <p:cNvPr id="461827"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45060" name="Picture 4" descr="postinflamm4"/>
          <p:cNvPicPr>
            <a:picLocks noChangeAspect="1" noChangeArrowheads="1"/>
          </p:cNvPicPr>
          <p:nvPr/>
        </p:nvPicPr>
        <p:blipFill>
          <a:blip r:embed="rId3" cstate="screen"/>
          <a:srcRect/>
          <a:stretch>
            <a:fillRect/>
          </a:stretch>
        </p:blipFill>
        <p:spPr bwMode="auto">
          <a:xfrm>
            <a:off x="3124200" y="3810000"/>
            <a:ext cx="3048000" cy="3048000"/>
          </a:xfrm>
          <a:prstGeom prst="rect">
            <a:avLst/>
          </a:prstGeom>
          <a:noFill/>
          <a:ln w="9525">
            <a:noFill/>
            <a:miter lim="800000"/>
            <a:headEnd/>
            <a:tailEnd/>
          </a:ln>
        </p:spPr>
      </p:pic>
      <p:pic>
        <p:nvPicPr>
          <p:cNvPr id="45061" name="Picture 5" descr="igh1"/>
          <p:cNvPicPr>
            <a:picLocks noChangeAspect="1" noChangeArrowheads="1"/>
          </p:cNvPicPr>
          <p:nvPr/>
        </p:nvPicPr>
        <p:blipFill>
          <a:blip r:embed="rId4" cstate="screen"/>
          <a:srcRect/>
          <a:stretch>
            <a:fillRect/>
          </a:stretch>
        </p:blipFill>
        <p:spPr bwMode="auto">
          <a:xfrm>
            <a:off x="5257800" y="1143000"/>
            <a:ext cx="3581400" cy="2686050"/>
          </a:xfrm>
          <a:prstGeom prst="rect">
            <a:avLst/>
          </a:prstGeom>
          <a:noFill/>
          <a:ln w="9525">
            <a:noFill/>
            <a:miter lim="800000"/>
            <a:headEnd/>
            <a:tailEnd/>
          </a:ln>
        </p:spPr>
      </p:pic>
      <p:pic>
        <p:nvPicPr>
          <p:cNvPr id="45062" name="Picture 6" descr="02__web_i"/>
          <p:cNvPicPr>
            <a:picLocks noChangeAspect="1" noChangeArrowheads="1"/>
          </p:cNvPicPr>
          <p:nvPr/>
        </p:nvPicPr>
        <p:blipFill>
          <a:blip r:embed="rId5" cstate="screen"/>
          <a:srcRect/>
          <a:stretch>
            <a:fillRect/>
          </a:stretch>
        </p:blipFill>
        <p:spPr bwMode="auto">
          <a:xfrm>
            <a:off x="304800" y="1066800"/>
            <a:ext cx="3733800" cy="2809875"/>
          </a:xfrm>
          <a:prstGeom prst="rect">
            <a:avLst/>
          </a:prstGeom>
          <a:noFill/>
          <a:ln w="9525">
            <a:noFill/>
            <a:miter lim="800000"/>
            <a:headEnd/>
            <a:tailEnd/>
          </a:ln>
        </p:spPr>
      </p:pic>
      <p:sp>
        <p:nvSpPr>
          <p:cNvPr id="45063" name="Text Box 7"/>
          <p:cNvSpPr txBox="1">
            <a:spLocks noChangeArrowheads="1"/>
          </p:cNvSpPr>
          <p:nvPr/>
        </p:nvSpPr>
        <p:spPr bwMode="auto">
          <a:xfrm>
            <a:off x="381000" y="4114800"/>
            <a:ext cx="2667000"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sp>
        <p:nvSpPr>
          <p:cNvPr id="45064" name="Text Box 8"/>
          <p:cNvSpPr txBox="1">
            <a:spLocks noChangeArrowheads="1"/>
          </p:cNvSpPr>
          <p:nvPr/>
        </p:nvSpPr>
        <p:spPr bwMode="auto">
          <a:xfrm>
            <a:off x="2651125" y="6450013"/>
            <a:ext cx="184150" cy="366712"/>
          </a:xfrm>
          <a:prstGeom prst="rect">
            <a:avLst/>
          </a:prstGeom>
          <a:noFill/>
          <a:ln w="9525">
            <a:noFill/>
            <a:miter lim="800000"/>
            <a:headEnd/>
            <a:tailEnd/>
          </a:ln>
        </p:spPr>
        <p:txBody>
          <a:bodyPr wrap="none">
            <a:spAutoFit/>
          </a:bodyPr>
          <a:lstStyle/>
          <a:p>
            <a:endParaRPr lang="en-US">
              <a:latin typeface="Garamond"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defRPr/>
            </a:pPr>
            <a:r>
              <a:rPr lang="en-US" smtClean="0"/>
              <a:t>Color</a:t>
            </a:r>
          </a:p>
        </p:txBody>
      </p:sp>
      <p:pic>
        <p:nvPicPr>
          <p:cNvPr id="46083" name="Picture 3" descr="Green_Nail"/>
          <p:cNvPicPr>
            <a:picLocks noChangeAspect="1" noChangeArrowheads="1"/>
          </p:cNvPicPr>
          <p:nvPr/>
        </p:nvPicPr>
        <p:blipFill>
          <a:blip r:embed="rId3" cstate="screen"/>
          <a:srcRect/>
          <a:stretch>
            <a:fillRect/>
          </a:stretch>
        </p:blipFill>
        <p:spPr bwMode="auto">
          <a:xfrm>
            <a:off x="228600" y="228600"/>
            <a:ext cx="2743200" cy="2057400"/>
          </a:xfrm>
          <a:prstGeom prst="rect">
            <a:avLst/>
          </a:prstGeom>
          <a:noFill/>
          <a:ln w="76200">
            <a:solidFill>
              <a:srgbClr val="008000"/>
            </a:solidFill>
            <a:miter lim="800000"/>
            <a:headEnd/>
            <a:tailEnd/>
          </a:ln>
        </p:spPr>
      </p:pic>
      <p:pic>
        <p:nvPicPr>
          <p:cNvPr id="46084" name="Picture 4" descr="Blue naevus">
            <a:hlinkClick r:id="rId4"/>
          </p:cNvPr>
          <p:cNvPicPr>
            <a:picLocks noChangeAspect="1" noChangeArrowheads="1"/>
          </p:cNvPicPr>
          <p:nvPr/>
        </p:nvPicPr>
        <p:blipFill>
          <a:blip r:embed="rId5" cstate="screen"/>
          <a:srcRect/>
          <a:stretch>
            <a:fillRect/>
          </a:stretch>
        </p:blipFill>
        <p:spPr bwMode="auto">
          <a:xfrm>
            <a:off x="228600" y="2514600"/>
            <a:ext cx="2743200" cy="2057400"/>
          </a:xfrm>
          <a:prstGeom prst="rect">
            <a:avLst/>
          </a:prstGeom>
          <a:noFill/>
          <a:ln w="76200">
            <a:solidFill>
              <a:schemeClr val="accent1"/>
            </a:solidFill>
            <a:miter lim="800000"/>
            <a:headEnd/>
            <a:tailEnd/>
          </a:ln>
        </p:spPr>
      </p:pic>
      <p:pic>
        <p:nvPicPr>
          <p:cNvPr id="46085" name="Picture 5" descr="Xanthelasma">
            <a:hlinkClick r:id="rId6"/>
          </p:cNvPr>
          <p:cNvPicPr>
            <a:picLocks noChangeAspect="1" noChangeArrowheads="1"/>
          </p:cNvPicPr>
          <p:nvPr/>
        </p:nvPicPr>
        <p:blipFill>
          <a:blip r:embed="rId7" cstate="screen"/>
          <a:srcRect/>
          <a:stretch>
            <a:fillRect/>
          </a:stretch>
        </p:blipFill>
        <p:spPr bwMode="auto">
          <a:xfrm>
            <a:off x="6172200" y="228600"/>
            <a:ext cx="2743200" cy="2057400"/>
          </a:xfrm>
          <a:prstGeom prst="rect">
            <a:avLst/>
          </a:prstGeom>
          <a:noFill/>
          <a:ln w="76200">
            <a:solidFill>
              <a:srgbClr val="FFFF00"/>
            </a:solidFill>
            <a:miter lim="800000"/>
            <a:headEnd/>
            <a:tailEnd/>
          </a:ln>
        </p:spPr>
      </p:pic>
      <p:pic>
        <p:nvPicPr>
          <p:cNvPr id="46086" name="Picture 6" descr="mel1"/>
          <p:cNvPicPr>
            <a:picLocks noChangeAspect="1" noChangeArrowheads="1"/>
          </p:cNvPicPr>
          <p:nvPr/>
        </p:nvPicPr>
        <p:blipFill>
          <a:blip r:embed="rId8" cstate="screen"/>
          <a:srcRect/>
          <a:stretch>
            <a:fillRect/>
          </a:stretch>
        </p:blipFill>
        <p:spPr bwMode="auto">
          <a:xfrm>
            <a:off x="3276600" y="2514600"/>
            <a:ext cx="2743200" cy="2057400"/>
          </a:xfrm>
          <a:prstGeom prst="rect">
            <a:avLst/>
          </a:prstGeom>
          <a:noFill/>
          <a:ln w="76200">
            <a:solidFill>
              <a:schemeClr val="bg2"/>
            </a:solidFill>
            <a:miter lim="800000"/>
            <a:headEnd/>
            <a:tailEnd/>
          </a:ln>
        </p:spPr>
      </p:pic>
      <p:pic>
        <p:nvPicPr>
          <p:cNvPr id="46087" name="Picture 7" descr="lp1"/>
          <p:cNvPicPr>
            <a:picLocks noChangeAspect="1" noChangeArrowheads="1"/>
          </p:cNvPicPr>
          <p:nvPr/>
        </p:nvPicPr>
        <p:blipFill>
          <a:blip r:embed="rId9" cstate="screen"/>
          <a:srcRect/>
          <a:stretch>
            <a:fillRect/>
          </a:stretch>
        </p:blipFill>
        <p:spPr bwMode="auto">
          <a:xfrm>
            <a:off x="228600" y="4800600"/>
            <a:ext cx="2743200" cy="2057400"/>
          </a:xfrm>
          <a:prstGeom prst="rect">
            <a:avLst/>
          </a:prstGeom>
          <a:noFill/>
          <a:ln w="76200">
            <a:solidFill>
              <a:srgbClr val="CC99FF"/>
            </a:solidFill>
            <a:miter lim="800000"/>
            <a:headEnd/>
            <a:tailEnd/>
          </a:ln>
        </p:spPr>
      </p:pic>
      <p:pic>
        <p:nvPicPr>
          <p:cNvPr id="46088" name="Picture 8" descr="eac1"/>
          <p:cNvPicPr>
            <a:picLocks noChangeAspect="1" noChangeArrowheads="1"/>
          </p:cNvPicPr>
          <p:nvPr/>
        </p:nvPicPr>
        <p:blipFill>
          <a:blip r:embed="rId10" cstate="screen"/>
          <a:srcRect/>
          <a:stretch>
            <a:fillRect/>
          </a:stretch>
        </p:blipFill>
        <p:spPr bwMode="auto">
          <a:xfrm>
            <a:off x="3276600" y="4800600"/>
            <a:ext cx="2743200" cy="2057400"/>
          </a:xfrm>
          <a:prstGeom prst="rect">
            <a:avLst/>
          </a:prstGeom>
          <a:noFill/>
          <a:ln w="76200">
            <a:solidFill>
              <a:srgbClr val="FF0000"/>
            </a:solidFill>
            <a:miter lim="800000"/>
            <a:headEnd/>
            <a:tailEnd/>
          </a:ln>
        </p:spPr>
      </p:pic>
      <p:pic>
        <p:nvPicPr>
          <p:cNvPr id="46089" name="Picture 9" descr="nf6"/>
          <p:cNvPicPr>
            <a:picLocks noChangeAspect="1" noChangeArrowheads="1"/>
          </p:cNvPicPr>
          <p:nvPr/>
        </p:nvPicPr>
        <p:blipFill>
          <a:blip r:embed="rId11" cstate="screen"/>
          <a:srcRect/>
          <a:stretch>
            <a:fillRect/>
          </a:stretch>
        </p:blipFill>
        <p:spPr bwMode="auto">
          <a:xfrm>
            <a:off x="6477000" y="2514600"/>
            <a:ext cx="2057400" cy="2057400"/>
          </a:xfrm>
          <a:prstGeom prst="rect">
            <a:avLst/>
          </a:prstGeom>
          <a:noFill/>
          <a:ln w="76200">
            <a:solidFill>
              <a:srgbClr val="993300"/>
            </a:solidFill>
            <a:miter lim="800000"/>
            <a:headEnd/>
            <a:tailEnd/>
          </a:ln>
        </p:spPr>
      </p:pic>
      <p:pic>
        <p:nvPicPr>
          <p:cNvPr id="46090" name="Picture 10" descr="ecthyma"/>
          <p:cNvPicPr>
            <a:picLocks noChangeAspect="1" noChangeArrowheads="1"/>
          </p:cNvPicPr>
          <p:nvPr/>
        </p:nvPicPr>
        <p:blipFill>
          <a:blip r:embed="rId12" cstate="screen"/>
          <a:srcRect/>
          <a:stretch>
            <a:fillRect/>
          </a:stretch>
        </p:blipFill>
        <p:spPr bwMode="auto">
          <a:xfrm>
            <a:off x="6324600" y="4724400"/>
            <a:ext cx="2381250" cy="2133600"/>
          </a:xfrm>
          <a:prstGeom prst="rect">
            <a:avLst/>
          </a:prstGeom>
          <a:noFill/>
          <a:ln w="76200">
            <a:solidFill>
              <a:srgbClr val="80808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mtClean="0"/>
              <a:t>Color</a:t>
            </a:r>
          </a:p>
        </p:txBody>
      </p:sp>
      <p:sp>
        <p:nvSpPr>
          <p:cNvPr id="463875" name="Rectangle 3"/>
          <p:cNvSpPr>
            <a:spLocks noGrp="1" noChangeArrowheads="1"/>
          </p:cNvSpPr>
          <p:nvPr>
            <p:ph type="body" idx="1"/>
          </p:nvPr>
        </p:nvSpPr>
        <p:spPr/>
        <p:txBody>
          <a:bodyPr/>
          <a:lstStyle/>
          <a:p>
            <a:pPr eaLnBrk="1" hangingPunct="1">
              <a:defRPr/>
            </a:pPr>
            <a:endParaRPr lang="en-US" smtClean="0"/>
          </a:p>
        </p:txBody>
      </p:sp>
      <p:pic>
        <p:nvPicPr>
          <p:cNvPr id="47108" name="Picture 4" descr="art-sm448502"/>
          <p:cNvPicPr>
            <a:picLocks noChangeAspect="1" noChangeArrowheads="1"/>
          </p:cNvPicPr>
          <p:nvPr/>
        </p:nvPicPr>
        <p:blipFill>
          <a:blip r:embed="rId3" cstate="screen"/>
          <a:srcRect/>
          <a:stretch>
            <a:fillRect/>
          </a:stretch>
        </p:blipFill>
        <p:spPr bwMode="auto">
          <a:xfrm>
            <a:off x="1752600" y="1295400"/>
            <a:ext cx="5867400"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defRPr/>
            </a:pPr>
            <a:r>
              <a:rPr lang="en-US" smtClean="0"/>
              <a:t>Palpation</a:t>
            </a:r>
          </a:p>
        </p:txBody>
      </p:sp>
      <p:sp>
        <p:nvSpPr>
          <p:cNvPr id="464899" name="Rectangle 3"/>
          <p:cNvSpPr>
            <a:spLocks noGrp="1" noChangeArrowheads="1"/>
          </p:cNvSpPr>
          <p:nvPr>
            <p:ph type="body" idx="1"/>
          </p:nvPr>
        </p:nvSpPr>
        <p:spPr/>
        <p:txBody>
          <a:bodyPr/>
          <a:lstStyle/>
          <a:p>
            <a:pPr eaLnBrk="1" hangingPunct="1">
              <a:defRPr/>
            </a:pPr>
            <a:r>
              <a:rPr lang="en-US" smtClean="0"/>
              <a:t>Consistency </a:t>
            </a:r>
          </a:p>
          <a:p>
            <a:pPr lvl="1" eaLnBrk="1" hangingPunct="1">
              <a:defRPr/>
            </a:pPr>
            <a:r>
              <a:rPr lang="en-US" smtClean="0"/>
              <a:t>Firm, Soft, Fluctuant, Boardlike</a:t>
            </a:r>
          </a:p>
          <a:p>
            <a:pPr eaLnBrk="1" hangingPunct="1">
              <a:defRPr/>
            </a:pPr>
            <a:r>
              <a:rPr lang="en-US" smtClean="0"/>
              <a:t>Temperature deviation (hot or cold)</a:t>
            </a:r>
          </a:p>
          <a:p>
            <a:pPr eaLnBrk="1" hangingPunct="1">
              <a:defRPr/>
            </a:pPr>
            <a:r>
              <a:rPr lang="en-US" smtClean="0"/>
              <a:t>Mobility</a:t>
            </a:r>
          </a:p>
          <a:p>
            <a:pPr eaLnBrk="1" hangingPunct="1">
              <a:defRPr/>
            </a:pPr>
            <a:r>
              <a:rPr lang="en-US" smtClean="0"/>
              <a:t>Presence of tenderness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defRPr/>
            </a:pPr>
            <a:r>
              <a:rPr lang="en-US" smtClean="0"/>
              <a:t>Margination</a:t>
            </a:r>
          </a:p>
        </p:txBody>
      </p:sp>
      <p:pic>
        <p:nvPicPr>
          <p:cNvPr id="49155" name="Picture 3" descr="mel15"/>
          <p:cNvPicPr>
            <a:picLocks noChangeAspect="1" noChangeArrowheads="1"/>
          </p:cNvPicPr>
          <p:nvPr/>
        </p:nvPicPr>
        <p:blipFill>
          <a:blip r:embed="rId3" cstate="screen"/>
          <a:srcRect/>
          <a:stretch>
            <a:fillRect/>
          </a:stretch>
        </p:blipFill>
        <p:spPr bwMode="auto">
          <a:xfrm>
            <a:off x="228600" y="1371600"/>
            <a:ext cx="4191000" cy="3143250"/>
          </a:xfrm>
          <a:prstGeom prst="rect">
            <a:avLst/>
          </a:prstGeom>
          <a:noFill/>
          <a:ln w="9525">
            <a:noFill/>
            <a:miter lim="800000"/>
            <a:headEnd/>
            <a:tailEnd/>
          </a:ln>
        </p:spPr>
      </p:pic>
      <p:pic>
        <p:nvPicPr>
          <p:cNvPr id="49156" name="Picture 4" descr="cellulitis4"/>
          <p:cNvPicPr>
            <a:picLocks noChangeAspect="1" noChangeArrowheads="1"/>
          </p:cNvPicPr>
          <p:nvPr/>
        </p:nvPicPr>
        <p:blipFill>
          <a:blip r:embed="rId4" cstate="screen"/>
          <a:srcRect/>
          <a:stretch>
            <a:fillRect/>
          </a:stretch>
        </p:blipFill>
        <p:spPr bwMode="auto">
          <a:xfrm>
            <a:off x="4419600" y="3276600"/>
            <a:ext cx="4419600" cy="3314700"/>
          </a:xfrm>
          <a:prstGeom prst="rect">
            <a:avLst/>
          </a:prstGeom>
          <a:noFill/>
          <a:ln w="9525">
            <a:noFill/>
            <a:miter lim="800000"/>
            <a:headEnd/>
            <a:tailEnd/>
          </a:ln>
        </p:spPr>
      </p:pic>
      <p:sp>
        <p:nvSpPr>
          <p:cNvPr id="49157" name="Text Box 5"/>
          <p:cNvSpPr txBox="1">
            <a:spLocks noChangeArrowheads="1"/>
          </p:cNvSpPr>
          <p:nvPr/>
        </p:nvSpPr>
        <p:spPr bwMode="auto">
          <a:xfrm>
            <a:off x="457200" y="4572000"/>
            <a:ext cx="3733800" cy="1801813"/>
          </a:xfrm>
          <a:prstGeom prst="rect">
            <a:avLst/>
          </a:prstGeom>
          <a:noFill/>
          <a:ln w="9525">
            <a:noFill/>
            <a:miter lim="800000"/>
            <a:headEnd/>
            <a:tailEnd/>
          </a:ln>
        </p:spPr>
        <p:txBody>
          <a:bodyPr>
            <a:spAutoFit/>
          </a:bodyPr>
          <a:lstStyle/>
          <a:p>
            <a:pPr>
              <a:spcBef>
                <a:spcPct val="50000"/>
              </a:spcBef>
            </a:pPr>
            <a:r>
              <a:rPr lang="en-US" sz="2800" b="1">
                <a:latin typeface="Garamond" pitchFamily="18" charset="0"/>
              </a:rPr>
              <a:t>Ill-defined</a:t>
            </a:r>
          </a:p>
          <a:p>
            <a:pPr>
              <a:spcBef>
                <a:spcPct val="50000"/>
              </a:spcBef>
            </a:pPr>
            <a:r>
              <a:rPr lang="en-US" sz="2800" b="1">
                <a:latin typeface="Garamond" pitchFamily="18" charset="0"/>
              </a:rPr>
              <a:t>          vs.</a:t>
            </a:r>
          </a:p>
          <a:p>
            <a:pPr>
              <a:spcBef>
                <a:spcPct val="50000"/>
              </a:spcBef>
            </a:pPr>
            <a:r>
              <a:rPr lang="en-US" sz="2800" b="1">
                <a:latin typeface="Garamond" pitchFamily="18" charset="0"/>
              </a:rPr>
              <a:t>         Well-defined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en-US" smtClean="0"/>
              <a:t>SHAPE</a:t>
            </a:r>
          </a:p>
        </p:txBody>
      </p:sp>
      <p:sp>
        <p:nvSpPr>
          <p:cNvPr id="466947" name="Rectangle 3"/>
          <p:cNvSpPr>
            <a:spLocks noGrp="1" noChangeArrowheads="1"/>
          </p:cNvSpPr>
          <p:nvPr>
            <p:ph type="body" idx="1"/>
          </p:nvPr>
        </p:nvSpPr>
        <p:spPr/>
        <p:txBody>
          <a:bodyPr/>
          <a:lstStyle/>
          <a:p>
            <a:pPr eaLnBrk="1" hangingPunct="1">
              <a:defRPr/>
            </a:pPr>
            <a:endParaRPr lang="en-US" smtClean="0"/>
          </a:p>
        </p:txBody>
      </p:sp>
      <p:pic>
        <p:nvPicPr>
          <p:cNvPr id="50180" name="Picture 4" descr="cyst4"/>
          <p:cNvPicPr>
            <a:picLocks noChangeAspect="1" noChangeArrowheads="1"/>
          </p:cNvPicPr>
          <p:nvPr/>
        </p:nvPicPr>
        <p:blipFill>
          <a:blip r:embed="rId3" cstate="screen"/>
          <a:srcRect/>
          <a:stretch>
            <a:fillRect/>
          </a:stretch>
        </p:blipFill>
        <p:spPr bwMode="auto">
          <a:xfrm>
            <a:off x="1219200" y="14478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US" smtClean="0"/>
              <a:t>SHAPE</a:t>
            </a:r>
          </a:p>
        </p:txBody>
      </p:sp>
      <p:sp>
        <p:nvSpPr>
          <p:cNvPr id="467971" name="Rectangle 3"/>
          <p:cNvSpPr>
            <a:spLocks noGrp="1" noChangeArrowheads="1"/>
          </p:cNvSpPr>
          <p:nvPr>
            <p:ph type="body" idx="1"/>
          </p:nvPr>
        </p:nvSpPr>
        <p:spPr/>
        <p:txBody>
          <a:bodyPr/>
          <a:lstStyle/>
          <a:p>
            <a:pPr eaLnBrk="1" hangingPunct="1">
              <a:defRPr/>
            </a:pPr>
            <a:endParaRPr lang="en-US" smtClean="0"/>
          </a:p>
        </p:txBody>
      </p:sp>
      <p:pic>
        <p:nvPicPr>
          <p:cNvPr id="51204" name="Picture 4" descr="ga12"/>
          <p:cNvPicPr>
            <a:picLocks noChangeAspect="1" noChangeArrowheads="1"/>
          </p:cNvPicPr>
          <p:nvPr/>
        </p:nvPicPr>
        <p:blipFill>
          <a:blip r:embed="rId3" cstate="screen"/>
          <a:srcRect/>
          <a:stretch>
            <a:fillRect/>
          </a:stretch>
        </p:blipFill>
        <p:spPr bwMode="auto">
          <a:xfrm>
            <a:off x="914400" y="114300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defRPr/>
            </a:pPr>
            <a:r>
              <a:rPr lang="en-US" smtClean="0"/>
              <a:t>SHAPE</a:t>
            </a:r>
          </a:p>
        </p:txBody>
      </p:sp>
      <p:sp>
        <p:nvSpPr>
          <p:cNvPr id="468995" name="Rectangle 3"/>
          <p:cNvSpPr>
            <a:spLocks noGrp="1" noChangeArrowheads="1"/>
          </p:cNvSpPr>
          <p:nvPr>
            <p:ph type="body" idx="1"/>
          </p:nvPr>
        </p:nvSpPr>
        <p:spPr/>
        <p:txBody>
          <a:bodyPr/>
          <a:lstStyle/>
          <a:p>
            <a:pPr eaLnBrk="1" hangingPunct="1">
              <a:defRPr/>
            </a:pPr>
            <a:endParaRPr lang="en-US" smtClean="0"/>
          </a:p>
        </p:txBody>
      </p:sp>
      <p:pic>
        <p:nvPicPr>
          <p:cNvPr id="52228" name="Picture 4" descr="nummular3"/>
          <p:cNvPicPr>
            <a:picLocks noChangeAspect="1" noChangeArrowheads="1"/>
          </p:cNvPicPr>
          <p:nvPr/>
        </p:nvPicPr>
        <p:blipFill>
          <a:blip r:embed="rId3" cstate="screen"/>
          <a:srcRect/>
          <a:stretch>
            <a:fillRect/>
          </a:stretch>
        </p:blipFill>
        <p:spPr bwMode="auto">
          <a:xfrm>
            <a:off x="1295400" y="1371600"/>
            <a:ext cx="6477000"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endParaRPr lang="en-US" dirty="0" smtClean="0"/>
          </a:p>
        </p:txBody>
      </p:sp>
      <p:sp>
        <p:nvSpPr>
          <p:cNvPr id="424963" name="Rectangle 3"/>
          <p:cNvSpPr>
            <a:spLocks noGrp="1" noChangeArrowheads="1"/>
          </p:cNvSpPr>
          <p:nvPr>
            <p:ph type="body" idx="1"/>
          </p:nvPr>
        </p:nvSpPr>
        <p:spPr/>
        <p:txBody>
          <a:bodyPr/>
          <a:lstStyle/>
          <a:p>
            <a:pPr eaLnBrk="1" hangingPunct="1">
              <a:defRPr/>
            </a:pPr>
            <a:endParaRPr lang="en-US" dirty="0" smtClean="0"/>
          </a:p>
        </p:txBody>
      </p:sp>
      <p:pic>
        <p:nvPicPr>
          <p:cNvPr id="7172" name="Picture 4" descr="pgus4"/>
          <p:cNvPicPr>
            <a:picLocks noChangeAspect="1" noChangeArrowheads="1"/>
          </p:cNvPicPr>
          <p:nvPr/>
        </p:nvPicPr>
        <p:blipFill>
          <a:blip r:embed="rId3" cstate="screen"/>
          <a:srcRect/>
          <a:stretch>
            <a:fillRect/>
          </a:stretch>
        </p:blipFill>
        <p:spPr bwMode="auto">
          <a:xfrm>
            <a:off x="228600" y="228600"/>
            <a:ext cx="4800600" cy="6400800"/>
          </a:xfrm>
          <a:prstGeom prst="rect">
            <a:avLst/>
          </a:prstGeom>
          <a:noFill/>
          <a:ln w="9525">
            <a:noFill/>
            <a:miter lim="800000"/>
            <a:headEnd/>
            <a:tailEnd/>
          </a:ln>
        </p:spPr>
      </p:pic>
      <p:sp>
        <p:nvSpPr>
          <p:cNvPr id="7173" name="Text Box 5"/>
          <p:cNvSpPr txBox="1">
            <a:spLocks noChangeArrowheads="1"/>
          </p:cNvSpPr>
          <p:nvPr/>
        </p:nvSpPr>
        <p:spPr bwMode="auto">
          <a:xfrm>
            <a:off x="5257800" y="1828800"/>
            <a:ext cx="3048000" cy="2289175"/>
          </a:xfrm>
          <a:prstGeom prst="rect">
            <a:avLst/>
          </a:prstGeom>
          <a:noFill/>
          <a:ln w="9525">
            <a:noFill/>
            <a:miter lim="800000"/>
            <a:headEnd/>
            <a:tailEnd/>
          </a:ln>
        </p:spPr>
        <p:txBody>
          <a:bodyPr>
            <a:spAutoFit/>
          </a:bodyPr>
          <a:lstStyle/>
          <a:p>
            <a:pPr>
              <a:spcBef>
                <a:spcPct val="50000"/>
              </a:spcBef>
            </a:pPr>
            <a:r>
              <a:rPr lang="en-US" sz="3600" b="1">
                <a:latin typeface="Garamond" pitchFamily="18" charset="0"/>
              </a:rPr>
              <a:t>“Nasty… just call the derm service and get a consult!”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defRPr/>
            </a:pPr>
            <a:r>
              <a:rPr lang="en-US" smtClean="0"/>
              <a:t>SHAPE</a:t>
            </a:r>
          </a:p>
        </p:txBody>
      </p:sp>
      <p:sp>
        <p:nvSpPr>
          <p:cNvPr id="470019" name="Rectangle 3"/>
          <p:cNvSpPr>
            <a:spLocks noGrp="1" noChangeArrowheads="1"/>
          </p:cNvSpPr>
          <p:nvPr>
            <p:ph type="body" idx="1"/>
          </p:nvPr>
        </p:nvSpPr>
        <p:spPr/>
        <p:txBody>
          <a:bodyPr/>
          <a:lstStyle/>
          <a:p>
            <a:pPr eaLnBrk="1" hangingPunct="1">
              <a:defRPr/>
            </a:pPr>
            <a:endParaRPr lang="en-US" smtClean="0"/>
          </a:p>
        </p:txBody>
      </p:sp>
      <p:pic>
        <p:nvPicPr>
          <p:cNvPr id="53252" name="Picture 4" descr="larva-mig2"/>
          <p:cNvPicPr>
            <a:picLocks noChangeAspect="1" noChangeArrowheads="1"/>
          </p:cNvPicPr>
          <p:nvPr/>
        </p:nvPicPr>
        <p:blipFill>
          <a:blip r:embed="rId3" cstate="screen"/>
          <a:srcRect/>
          <a:stretch>
            <a:fillRect/>
          </a:stretch>
        </p:blipFill>
        <p:spPr bwMode="auto">
          <a:xfrm>
            <a:off x="990600" y="114300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en-US" smtClean="0"/>
              <a:t>SHAPE</a:t>
            </a:r>
          </a:p>
        </p:txBody>
      </p:sp>
      <p:sp>
        <p:nvSpPr>
          <p:cNvPr id="471043" name="Rectangle 3"/>
          <p:cNvSpPr>
            <a:spLocks noGrp="1" noChangeArrowheads="1"/>
          </p:cNvSpPr>
          <p:nvPr>
            <p:ph type="body" idx="1"/>
          </p:nvPr>
        </p:nvSpPr>
        <p:spPr/>
        <p:txBody>
          <a:bodyPr/>
          <a:lstStyle/>
          <a:p>
            <a:pPr eaLnBrk="1" hangingPunct="1">
              <a:defRPr/>
            </a:pPr>
            <a:endParaRPr lang="en-US" smtClean="0"/>
          </a:p>
        </p:txBody>
      </p:sp>
      <p:pic>
        <p:nvPicPr>
          <p:cNvPr id="54276" name="Picture 4" descr="molluscum5"/>
          <p:cNvPicPr>
            <a:picLocks noChangeAspect="1" noChangeArrowheads="1"/>
          </p:cNvPicPr>
          <p:nvPr/>
        </p:nvPicPr>
        <p:blipFill>
          <a:blip r:embed="rId3" cstate="screen"/>
          <a:srcRect/>
          <a:stretch>
            <a:fillRect/>
          </a:stretch>
        </p:blipFill>
        <p:spPr bwMode="auto">
          <a:xfrm>
            <a:off x="762000" y="1371600"/>
            <a:ext cx="7467600" cy="516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eaLnBrk="1" hangingPunct="1">
              <a:defRPr/>
            </a:pPr>
            <a:r>
              <a:rPr lang="en-US" smtClean="0"/>
              <a:t>ARRANGEMENT</a:t>
            </a:r>
          </a:p>
        </p:txBody>
      </p:sp>
      <p:sp>
        <p:nvSpPr>
          <p:cNvPr id="472067" name="Rectangle 3"/>
          <p:cNvSpPr>
            <a:spLocks noGrp="1" noChangeArrowheads="1"/>
          </p:cNvSpPr>
          <p:nvPr>
            <p:ph type="body" idx="1"/>
          </p:nvPr>
        </p:nvSpPr>
        <p:spPr/>
        <p:txBody>
          <a:bodyPr/>
          <a:lstStyle/>
          <a:p>
            <a:pPr eaLnBrk="1" hangingPunct="1">
              <a:defRPr/>
            </a:pPr>
            <a:endParaRPr lang="en-US" smtClean="0"/>
          </a:p>
        </p:txBody>
      </p:sp>
      <p:pic>
        <p:nvPicPr>
          <p:cNvPr id="55300" name="Picture 4" descr="hsimpl1"/>
          <p:cNvPicPr>
            <a:picLocks noChangeAspect="1" noChangeArrowheads="1"/>
          </p:cNvPicPr>
          <p:nvPr/>
        </p:nvPicPr>
        <p:blipFill>
          <a:blip r:embed="rId3" cstate="screen"/>
          <a:srcRect/>
          <a:stretch>
            <a:fillRect/>
          </a:stretch>
        </p:blipFill>
        <p:spPr bwMode="auto">
          <a:xfrm>
            <a:off x="1066800" y="1295400"/>
            <a:ext cx="7162800" cy="530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eaLnBrk="1" hangingPunct="1">
              <a:defRPr/>
            </a:pPr>
            <a:r>
              <a:rPr lang="en-US" smtClean="0"/>
              <a:t>ARRANGEMENT</a:t>
            </a:r>
          </a:p>
        </p:txBody>
      </p:sp>
      <p:sp>
        <p:nvSpPr>
          <p:cNvPr id="473091" name="Rectangle 3"/>
          <p:cNvSpPr>
            <a:spLocks noGrp="1" noChangeArrowheads="1"/>
          </p:cNvSpPr>
          <p:nvPr>
            <p:ph type="body" idx="1"/>
          </p:nvPr>
        </p:nvSpPr>
        <p:spPr/>
        <p:txBody>
          <a:bodyPr/>
          <a:lstStyle/>
          <a:p>
            <a:pPr eaLnBrk="1" hangingPunct="1">
              <a:defRPr/>
            </a:pPr>
            <a:endParaRPr lang="en-US" smtClean="0"/>
          </a:p>
        </p:txBody>
      </p:sp>
      <p:pic>
        <p:nvPicPr>
          <p:cNvPr id="56324" name="Picture 4" descr="BHG01ID10F03"/>
          <p:cNvPicPr>
            <a:picLocks noChangeAspect="1" noChangeArrowheads="1"/>
          </p:cNvPicPr>
          <p:nvPr/>
        </p:nvPicPr>
        <p:blipFill>
          <a:blip r:embed="rId3" cstate="screen"/>
          <a:srcRect/>
          <a:stretch>
            <a:fillRect/>
          </a:stretch>
        </p:blipFill>
        <p:spPr bwMode="auto">
          <a:xfrm>
            <a:off x="1219200" y="1524000"/>
            <a:ext cx="695325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r>
              <a:rPr lang="en-US" smtClean="0"/>
              <a:t>ARRANGEMENT</a:t>
            </a:r>
          </a:p>
        </p:txBody>
      </p:sp>
      <p:sp>
        <p:nvSpPr>
          <p:cNvPr id="474115" name="Rectangle 3"/>
          <p:cNvSpPr>
            <a:spLocks noGrp="1" noChangeArrowheads="1"/>
          </p:cNvSpPr>
          <p:nvPr>
            <p:ph type="body" idx="1"/>
          </p:nvPr>
        </p:nvSpPr>
        <p:spPr/>
        <p:txBody>
          <a:bodyPr/>
          <a:lstStyle/>
          <a:p>
            <a:pPr eaLnBrk="1" hangingPunct="1">
              <a:defRPr/>
            </a:pPr>
            <a:endParaRPr lang="en-US" smtClean="0"/>
          </a:p>
        </p:txBody>
      </p:sp>
      <p:pic>
        <p:nvPicPr>
          <p:cNvPr id="57348" name="Picture 4" descr="lichen-striatus"/>
          <p:cNvPicPr>
            <a:picLocks noChangeAspect="1" noChangeArrowheads="1"/>
          </p:cNvPicPr>
          <p:nvPr/>
        </p:nvPicPr>
        <p:blipFill>
          <a:blip r:embed="rId3" cstate="screen"/>
          <a:srcRect/>
          <a:stretch>
            <a:fillRect/>
          </a:stretch>
        </p:blipFill>
        <p:spPr bwMode="auto">
          <a:xfrm>
            <a:off x="1981200" y="12954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defRPr/>
            </a:pPr>
            <a:r>
              <a:rPr lang="en-US" smtClean="0"/>
              <a:t>ARRANGEMENT</a:t>
            </a:r>
          </a:p>
        </p:txBody>
      </p:sp>
      <p:sp>
        <p:nvSpPr>
          <p:cNvPr id="475139" name="Rectangle 3"/>
          <p:cNvSpPr>
            <a:spLocks noGrp="1" noChangeArrowheads="1"/>
          </p:cNvSpPr>
          <p:nvPr>
            <p:ph type="body" idx="1"/>
          </p:nvPr>
        </p:nvSpPr>
        <p:spPr/>
        <p:txBody>
          <a:bodyPr/>
          <a:lstStyle/>
          <a:p>
            <a:pPr eaLnBrk="1" hangingPunct="1">
              <a:defRPr/>
            </a:pPr>
            <a:endParaRPr lang="en-US" smtClean="0"/>
          </a:p>
        </p:txBody>
      </p:sp>
      <p:pic>
        <p:nvPicPr>
          <p:cNvPr id="58372" name="Picture 4" descr="eps3"/>
          <p:cNvPicPr>
            <a:picLocks noChangeAspect="1" noChangeArrowheads="1"/>
          </p:cNvPicPr>
          <p:nvPr/>
        </p:nvPicPr>
        <p:blipFill>
          <a:blip r:embed="rId3" cstate="screen"/>
          <a:srcRect/>
          <a:stretch>
            <a:fillRect/>
          </a:stretch>
        </p:blipFill>
        <p:spPr bwMode="auto">
          <a:xfrm>
            <a:off x="1143000" y="1295400"/>
            <a:ext cx="7010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eaLnBrk="1" hangingPunct="1">
              <a:defRPr/>
            </a:pPr>
            <a:r>
              <a:rPr lang="en-US" smtClean="0"/>
              <a:t>ARRANGEMENT</a:t>
            </a:r>
          </a:p>
        </p:txBody>
      </p:sp>
      <p:sp>
        <p:nvSpPr>
          <p:cNvPr id="476163" name="Rectangle 3"/>
          <p:cNvSpPr>
            <a:spLocks noGrp="1" noChangeArrowheads="1"/>
          </p:cNvSpPr>
          <p:nvPr>
            <p:ph type="body" idx="1"/>
          </p:nvPr>
        </p:nvSpPr>
        <p:spPr/>
        <p:txBody>
          <a:bodyPr/>
          <a:lstStyle/>
          <a:p>
            <a:pPr eaLnBrk="1" hangingPunct="1">
              <a:defRPr/>
            </a:pPr>
            <a:endParaRPr lang="en-US" smtClean="0"/>
          </a:p>
        </p:txBody>
      </p:sp>
      <p:pic>
        <p:nvPicPr>
          <p:cNvPr id="59396" name="Picture 4" descr="s2"/>
          <p:cNvPicPr>
            <a:picLocks noChangeAspect="1" noChangeArrowheads="1"/>
          </p:cNvPicPr>
          <p:nvPr/>
        </p:nvPicPr>
        <p:blipFill>
          <a:blip r:embed="rId3" cstate="screen"/>
          <a:srcRect/>
          <a:stretch>
            <a:fillRect/>
          </a:stretch>
        </p:blipFill>
        <p:spPr bwMode="auto">
          <a:xfrm>
            <a:off x="914400" y="106680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defRPr/>
            </a:pPr>
            <a:r>
              <a:rPr lang="en-US" smtClean="0"/>
              <a:t>DISTRIBUTION</a:t>
            </a:r>
          </a:p>
        </p:txBody>
      </p:sp>
      <p:sp>
        <p:nvSpPr>
          <p:cNvPr id="477187" name="Rectangle 3"/>
          <p:cNvSpPr>
            <a:spLocks noGrp="1" noChangeArrowheads="1"/>
          </p:cNvSpPr>
          <p:nvPr>
            <p:ph type="body" idx="1"/>
          </p:nvPr>
        </p:nvSpPr>
        <p:spPr/>
        <p:txBody>
          <a:bodyPr/>
          <a:lstStyle/>
          <a:p>
            <a:pPr eaLnBrk="1" hangingPunct="1">
              <a:defRPr/>
            </a:pPr>
            <a:endParaRPr lang="en-US" smtClean="0"/>
          </a:p>
        </p:txBody>
      </p:sp>
      <p:pic>
        <p:nvPicPr>
          <p:cNvPr id="60420" name="Picture 4" descr="haeman1"/>
          <p:cNvPicPr>
            <a:picLocks noChangeAspect="1" noChangeArrowheads="1"/>
          </p:cNvPicPr>
          <p:nvPr/>
        </p:nvPicPr>
        <p:blipFill>
          <a:blip r:embed="rId3" cstate="screen"/>
          <a:srcRect/>
          <a:stretch>
            <a:fillRect/>
          </a:stretch>
        </p:blipFill>
        <p:spPr bwMode="auto">
          <a:xfrm>
            <a:off x="685800" y="1371600"/>
            <a:ext cx="7848600" cy="503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eaLnBrk="1" hangingPunct="1">
              <a:defRPr/>
            </a:pPr>
            <a:r>
              <a:rPr lang="en-US" smtClean="0"/>
              <a:t>DISTRIBUTION</a:t>
            </a:r>
          </a:p>
        </p:txBody>
      </p:sp>
      <p:sp>
        <p:nvSpPr>
          <p:cNvPr id="478211" name="Rectangle 3"/>
          <p:cNvSpPr>
            <a:spLocks noGrp="1" noChangeArrowheads="1"/>
          </p:cNvSpPr>
          <p:nvPr>
            <p:ph type="body" idx="1"/>
          </p:nvPr>
        </p:nvSpPr>
        <p:spPr/>
        <p:txBody>
          <a:bodyPr/>
          <a:lstStyle/>
          <a:p>
            <a:pPr eaLnBrk="1" hangingPunct="1">
              <a:defRPr/>
            </a:pPr>
            <a:endParaRPr lang="en-US" smtClean="0"/>
          </a:p>
        </p:txBody>
      </p:sp>
      <p:pic>
        <p:nvPicPr>
          <p:cNvPr id="61444" name="Picture 4" descr="Dermatitis Herpetiformis picture and photo dermatitisherptiformis.jpg">
            <a:hlinkClick r:id="rId3"/>
          </p:cNvPr>
          <p:cNvPicPr>
            <a:picLocks noChangeAspect="1" noChangeArrowheads="1"/>
          </p:cNvPicPr>
          <p:nvPr/>
        </p:nvPicPr>
        <p:blipFill>
          <a:blip r:embed="rId4" cstate="screen"/>
          <a:srcRect/>
          <a:stretch>
            <a:fillRect/>
          </a:stretch>
        </p:blipFill>
        <p:spPr bwMode="auto">
          <a:xfrm>
            <a:off x="1447800" y="1295400"/>
            <a:ext cx="60960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smtClean="0"/>
              <a:t>DISTRIBUTION</a:t>
            </a:r>
          </a:p>
        </p:txBody>
      </p:sp>
      <p:sp>
        <p:nvSpPr>
          <p:cNvPr id="479235" name="Rectangle 3"/>
          <p:cNvSpPr>
            <a:spLocks noGrp="1" noChangeArrowheads="1"/>
          </p:cNvSpPr>
          <p:nvPr>
            <p:ph type="body" idx="1"/>
          </p:nvPr>
        </p:nvSpPr>
        <p:spPr/>
        <p:txBody>
          <a:bodyPr/>
          <a:lstStyle/>
          <a:p>
            <a:pPr eaLnBrk="1" hangingPunct="1">
              <a:defRPr/>
            </a:pPr>
            <a:endParaRPr lang="en-US" smtClean="0"/>
          </a:p>
        </p:txBody>
      </p:sp>
      <p:pic>
        <p:nvPicPr>
          <p:cNvPr id="62468" name="Picture 4" descr="photosensitivity3"/>
          <p:cNvPicPr>
            <a:picLocks noChangeAspect="1" noChangeArrowheads="1"/>
          </p:cNvPicPr>
          <p:nvPr/>
        </p:nvPicPr>
        <p:blipFill>
          <a:blip r:embed="rId3" cstate="screen"/>
          <a:srcRect/>
          <a:stretch>
            <a:fillRect/>
          </a:stretch>
        </p:blipFill>
        <p:spPr bwMode="auto">
          <a:xfrm>
            <a:off x="1219200" y="1371600"/>
            <a:ext cx="67818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ctrTitle"/>
          </p:nvPr>
        </p:nvSpPr>
        <p:spPr/>
        <p:txBody>
          <a:bodyPr/>
          <a:lstStyle/>
          <a:p>
            <a:pPr eaLnBrk="1" hangingPunct="1">
              <a:defRPr/>
            </a:pPr>
            <a:r>
              <a:rPr lang="en-US" smtClean="0"/>
              <a:t>You have to learn the language!</a:t>
            </a:r>
          </a:p>
        </p:txBody>
      </p:sp>
      <p:sp>
        <p:nvSpPr>
          <p:cNvPr id="483331"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eaLnBrk="1" hangingPunct="1">
              <a:defRPr/>
            </a:pPr>
            <a:r>
              <a:rPr lang="en-US" smtClean="0"/>
              <a:t>DISTRIBUTION</a:t>
            </a:r>
          </a:p>
        </p:txBody>
      </p:sp>
      <p:sp>
        <p:nvSpPr>
          <p:cNvPr id="480259" name="Rectangle 3"/>
          <p:cNvSpPr>
            <a:spLocks noGrp="1" noChangeArrowheads="1"/>
          </p:cNvSpPr>
          <p:nvPr>
            <p:ph type="body" idx="1"/>
          </p:nvPr>
        </p:nvSpPr>
        <p:spPr/>
        <p:txBody>
          <a:bodyPr/>
          <a:lstStyle/>
          <a:p>
            <a:pPr eaLnBrk="1" hangingPunct="1">
              <a:defRPr/>
            </a:pPr>
            <a:endParaRPr lang="en-US" smtClean="0"/>
          </a:p>
        </p:txBody>
      </p:sp>
      <p:pic>
        <p:nvPicPr>
          <p:cNvPr id="63492" name="Picture 4" descr="folliculitis5"/>
          <p:cNvPicPr>
            <a:picLocks noChangeAspect="1" noChangeArrowheads="1"/>
          </p:cNvPicPr>
          <p:nvPr/>
        </p:nvPicPr>
        <p:blipFill>
          <a:blip r:embed="rId3" cstate="screen"/>
          <a:srcRect/>
          <a:stretch>
            <a:fillRect/>
          </a:stretch>
        </p:blipFill>
        <p:spPr bwMode="auto">
          <a:xfrm>
            <a:off x="2133600" y="1295400"/>
            <a:ext cx="5029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smtClean="0"/>
              <a:t>DISTRIBUTION</a:t>
            </a:r>
          </a:p>
        </p:txBody>
      </p:sp>
      <p:sp>
        <p:nvSpPr>
          <p:cNvPr id="481283" name="Rectangle 3"/>
          <p:cNvSpPr>
            <a:spLocks noGrp="1" noChangeArrowheads="1"/>
          </p:cNvSpPr>
          <p:nvPr>
            <p:ph type="body" idx="1"/>
          </p:nvPr>
        </p:nvSpPr>
        <p:spPr/>
        <p:txBody>
          <a:bodyPr/>
          <a:lstStyle/>
          <a:p>
            <a:pPr eaLnBrk="1" hangingPunct="1">
              <a:defRPr/>
            </a:pPr>
            <a:endParaRPr lang="en-US" smtClean="0"/>
          </a:p>
        </p:txBody>
      </p:sp>
      <p:pic>
        <p:nvPicPr>
          <p:cNvPr id="64516" name="Picture 4" descr="ito"/>
          <p:cNvPicPr>
            <a:picLocks noChangeAspect="1" noChangeArrowheads="1"/>
          </p:cNvPicPr>
          <p:nvPr/>
        </p:nvPicPr>
        <p:blipFill>
          <a:blip r:embed="rId3" cstate="screen"/>
          <a:srcRect/>
          <a:stretch>
            <a:fillRect/>
          </a:stretch>
        </p:blipFill>
        <p:spPr bwMode="auto">
          <a:xfrm>
            <a:off x="990600" y="121920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smtClean="0"/>
              <a:t>Cutaneous Manifestations </a:t>
            </a:r>
          </a:p>
        </p:txBody>
      </p:sp>
      <p:sp>
        <p:nvSpPr>
          <p:cNvPr id="185347" name="Rectangle 3"/>
          <p:cNvSpPr>
            <a:spLocks noGrp="1" noChangeArrowheads="1"/>
          </p:cNvSpPr>
          <p:nvPr>
            <p:ph type="body" idx="1"/>
          </p:nvPr>
        </p:nvSpPr>
        <p:spPr/>
        <p:txBody>
          <a:bodyPr/>
          <a:lstStyle/>
          <a:p>
            <a:pPr eaLnBrk="1" hangingPunct="1">
              <a:lnSpc>
                <a:spcPct val="90000"/>
              </a:lnSpc>
              <a:defRPr/>
            </a:pPr>
            <a:r>
              <a:rPr lang="en-US" smtClean="0"/>
              <a:t>Diabetes Mellitus </a:t>
            </a:r>
          </a:p>
          <a:p>
            <a:pPr eaLnBrk="1" hangingPunct="1">
              <a:lnSpc>
                <a:spcPct val="90000"/>
              </a:lnSpc>
              <a:defRPr/>
            </a:pPr>
            <a:r>
              <a:rPr lang="en-US" smtClean="0"/>
              <a:t>Renal Disease</a:t>
            </a:r>
          </a:p>
          <a:p>
            <a:pPr eaLnBrk="1" hangingPunct="1">
              <a:lnSpc>
                <a:spcPct val="90000"/>
              </a:lnSpc>
              <a:defRPr/>
            </a:pPr>
            <a:r>
              <a:rPr lang="en-US" smtClean="0"/>
              <a:t>Gastrointestinal disorders	</a:t>
            </a:r>
          </a:p>
          <a:p>
            <a:pPr eaLnBrk="1" hangingPunct="1">
              <a:lnSpc>
                <a:spcPct val="90000"/>
              </a:lnSpc>
              <a:defRPr/>
            </a:pPr>
            <a:r>
              <a:rPr lang="en-US" smtClean="0"/>
              <a:t>Rheumatologic disease</a:t>
            </a:r>
          </a:p>
          <a:p>
            <a:pPr eaLnBrk="1" hangingPunct="1">
              <a:lnSpc>
                <a:spcPct val="90000"/>
              </a:lnSpc>
              <a:defRPr/>
            </a:pPr>
            <a:r>
              <a:rPr lang="en-US" smtClean="0"/>
              <a:t>Hepatitis C</a:t>
            </a:r>
          </a:p>
          <a:p>
            <a:pPr eaLnBrk="1" hangingPunct="1">
              <a:lnSpc>
                <a:spcPct val="90000"/>
              </a:lnSpc>
              <a:defRPr/>
            </a:pPr>
            <a:r>
              <a:rPr lang="en-US" smtClean="0"/>
              <a:t>Thyroid disease</a:t>
            </a:r>
          </a:p>
          <a:p>
            <a:pPr eaLnBrk="1" hangingPunct="1">
              <a:lnSpc>
                <a:spcPct val="90000"/>
              </a:lnSpc>
              <a:defRPr/>
            </a:pPr>
            <a:r>
              <a:rPr lang="en-US" smtClean="0"/>
              <a:t>Paraneoplastic disease</a:t>
            </a:r>
          </a:p>
          <a:p>
            <a:pPr eaLnBrk="1" hangingPunct="1">
              <a:lnSpc>
                <a:spcPct val="90000"/>
              </a:lnSpc>
              <a:defRPr/>
            </a:pPr>
            <a:r>
              <a:rPr lang="en-US" smtClean="0"/>
              <a:t>Nutritional disease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defRPr/>
            </a:pPr>
            <a:r>
              <a:rPr lang="en-US" smtClean="0"/>
              <a:t>Diabetes Mellitus</a:t>
            </a:r>
          </a:p>
        </p:txBody>
      </p:sp>
      <p:sp>
        <p:nvSpPr>
          <p:cNvPr id="319491" name="Rectangle 3"/>
          <p:cNvSpPr>
            <a:spLocks noGrp="1" noChangeArrowheads="1"/>
          </p:cNvSpPr>
          <p:nvPr>
            <p:ph type="body" idx="1"/>
          </p:nvPr>
        </p:nvSpPr>
        <p:spPr/>
        <p:txBody>
          <a:bodyPr/>
          <a:lstStyle/>
          <a:p>
            <a:pPr eaLnBrk="1" hangingPunct="1">
              <a:defRPr/>
            </a:pPr>
            <a:r>
              <a:rPr lang="en-US" smtClean="0"/>
              <a:t>Acanthosis Nigricans</a:t>
            </a:r>
          </a:p>
          <a:p>
            <a:pPr eaLnBrk="1" hangingPunct="1">
              <a:defRPr/>
            </a:pPr>
            <a:r>
              <a:rPr lang="en-US" smtClean="0"/>
              <a:t>Diabetic Dermopathy</a:t>
            </a:r>
          </a:p>
          <a:p>
            <a:pPr eaLnBrk="1" hangingPunct="1">
              <a:defRPr/>
            </a:pPr>
            <a:r>
              <a:rPr lang="en-US" smtClean="0"/>
              <a:t>Bullosis Diabeticorum</a:t>
            </a:r>
          </a:p>
          <a:p>
            <a:pPr eaLnBrk="1" hangingPunct="1">
              <a:defRPr/>
            </a:pPr>
            <a:r>
              <a:rPr lang="en-US" smtClean="0"/>
              <a:t>Necrobiosis Lipoidica</a:t>
            </a:r>
          </a:p>
          <a:p>
            <a:pPr eaLnBrk="1" hangingPunct="1">
              <a:defRPr/>
            </a:pPr>
            <a:r>
              <a:rPr lang="en-US" smtClean="0"/>
              <a:t>Diabetic Foot Ulcers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a:defRPr/>
            </a:pPr>
            <a:r>
              <a:rPr lang="en-US"/>
              <a:t>Acanthosis Nigricans</a:t>
            </a:r>
          </a:p>
        </p:txBody>
      </p:sp>
      <p:sp>
        <p:nvSpPr>
          <p:cNvPr id="414723" name="Rectangle 3"/>
          <p:cNvSpPr>
            <a:spLocks noGrp="1" noChangeArrowheads="1"/>
          </p:cNvSpPr>
          <p:nvPr>
            <p:ph type="body" idx="1"/>
          </p:nvPr>
        </p:nvSpPr>
        <p:spPr/>
        <p:txBody>
          <a:bodyPr/>
          <a:lstStyle/>
          <a:p>
            <a:pPr>
              <a:defRPr/>
            </a:pPr>
            <a:r>
              <a:rPr lang="en-US"/>
              <a:t>African Americans and Hispanics &gt; Caucasians</a:t>
            </a:r>
          </a:p>
          <a:p>
            <a:pPr>
              <a:defRPr/>
            </a:pPr>
            <a:r>
              <a:rPr lang="en-US"/>
              <a:t>Associated with obesity, insulin resistance</a:t>
            </a:r>
          </a:p>
          <a:p>
            <a:pPr>
              <a:defRPr/>
            </a:pPr>
            <a:r>
              <a:rPr lang="en-US"/>
              <a:t>Hyperpigmented velvety plaques of the flexures</a:t>
            </a:r>
          </a:p>
          <a:p>
            <a:pPr>
              <a:defRPr/>
            </a:pPr>
            <a:r>
              <a:rPr lang="en-US"/>
              <a:t>Genetic sensitivity of the skin to hyperinsulinemia</a:t>
            </a:r>
          </a:p>
          <a:p>
            <a:pPr>
              <a:defRPr/>
            </a:pPr>
            <a:r>
              <a:rPr lang="en-US"/>
              <a:t>Malignant form a/w gastric ACA</a:t>
            </a:r>
          </a:p>
          <a:p>
            <a:pPr>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n-US" smtClean="0"/>
              <a:t>Acanthosis Nigricans</a:t>
            </a:r>
          </a:p>
        </p:txBody>
      </p:sp>
      <p:sp>
        <p:nvSpPr>
          <p:cNvPr id="320515" name="Rectangle 3"/>
          <p:cNvSpPr>
            <a:spLocks noGrp="1" noChangeArrowheads="1"/>
          </p:cNvSpPr>
          <p:nvPr>
            <p:ph type="body" idx="1"/>
          </p:nvPr>
        </p:nvSpPr>
        <p:spPr/>
        <p:txBody>
          <a:bodyPr/>
          <a:lstStyle/>
          <a:p>
            <a:pPr eaLnBrk="1" hangingPunct="1">
              <a:defRPr/>
            </a:pPr>
            <a:endParaRPr lang="en-US" smtClean="0"/>
          </a:p>
        </p:txBody>
      </p:sp>
      <p:pic>
        <p:nvPicPr>
          <p:cNvPr id="68612" name="Picture 4" descr="acanth-nigricans5"/>
          <p:cNvPicPr>
            <a:picLocks noChangeAspect="1" noChangeArrowheads="1"/>
          </p:cNvPicPr>
          <p:nvPr/>
        </p:nvPicPr>
        <p:blipFill>
          <a:blip r:embed="rId3" cstate="screen"/>
          <a:srcRect/>
          <a:stretch>
            <a:fillRect/>
          </a:stretch>
        </p:blipFill>
        <p:spPr bwMode="auto">
          <a:xfrm>
            <a:off x="1143000" y="1371600"/>
            <a:ext cx="6934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en-US" smtClean="0"/>
              <a:t>Acanthosis Nigricans</a:t>
            </a:r>
          </a:p>
        </p:txBody>
      </p:sp>
      <p:sp>
        <p:nvSpPr>
          <p:cNvPr id="322563" name="Rectangle 3"/>
          <p:cNvSpPr>
            <a:spLocks noGrp="1" noChangeArrowheads="1"/>
          </p:cNvSpPr>
          <p:nvPr>
            <p:ph type="body" idx="1"/>
          </p:nvPr>
        </p:nvSpPr>
        <p:spPr/>
        <p:txBody>
          <a:bodyPr/>
          <a:lstStyle/>
          <a:p>
            <a:pPr eaLnBrk="1" hangingPunct="1">
              <a:defRPr/>
            </a:pPr>
            <a:endParaRPr lang="en-US" smtClean="0"/>
          </a:p>
        </p:txBody>
      </p:sp>
      <p:pic>
        <p:nvPicPr>
          <p:cNvPr id="69636" name="Picture 4" descr="acanth-nigricans1"/>
          <p:cNvPicPr>
            <a:picLocks noChangeAspect="1" noChangeArrowheads="1"/>
          </p:cNvPicPr>
          <p:nvPr/>
        </p:nvPicPr>
        <p:blipFill>
          <a:blip r:embed="rId3" cstate="screen"/>
          <a:srcRect/>
          <a:stretch>
            <a:fillRect/>
          </a:stretch>
        </p:blipFill>
        <p:spPr bwMode="auto">
          <a:xfrm>
            <a:off x="1676400" y="1219200"/>
            <a:ext cx="56388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a:defRPr/>
            </a:pPr>
            <a:r>
              <a:rPr lang="en-US"/>
              <a:t>Diabetic Dermopathy</a:t>
            </a:r>
          </a:p>
        </p:txBody>
      </p:sp>
      <p:sp>
        <p:nvSpPr>
          <p:cNvPr id="415747" name="Rectangle 3"/>
          <p:cNvSpPr>
            <a:spLocks noGrp="1" noChangeArrowheads="1"/>
          </p:cNvSpPr>
          <p:nvPr>
            <p:ph type="body" idx="1"/>
          </p:nvPr>
        </p:nvSpPr>
        <p:spPr/>
        <p:txBody>
          <a:bodyPr/>
          <a:lstStyle/>
          <a:p>
            <a:pPr>
              <a:defRPr/>
            </a:pPr>
            <a:r>
              <a:rPr lang="en-US"/>
              <a:t>AKA “shin spots” or pigmented pretibial papules</a:t>
            </a:r>
          </a:p>
          <a:p>
            <a:pPr>
              <a:defRPr/>
            </a:pPr>
            <a:r>
              <a:rPr lang="en-US"/>
              <a:t>Most common cutaneous manifestation of diabetes</a:t>
            </a:r>
          </a:p>
          <a:p>
            <a:pPr>
              <a:defRPr/>
            </a:pPr>
            <a:r>
              <a:rPr lang="en-US"/>
              <a:t>Benign asymptomatic red brown macules on shins</a:t>
            </a:r>
          </a:p>
          <a:p>
            <a:pPr>
              <a:defRPr/>
            </a:pPr>
            <a:r>
              <a:rPr lang="en-US"/>
              <a:t>No treatment needed</a:t>
            </a:r>
          </a:p>
          <a:p>
            <a:pPr>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defRPr/>
            </a:pPr>
            <a:r>
              <a:rPr lang="en-US" smtClean="0"/>
              <a:t>Diabetic Dermopathy</a:t>
            </a:r>
          </a:p>
        </p:txBody>
      </p:sp>
      <p:pic>
        <p:nvPicPr>
          <p:cNvPr id="71683" name="Picture 3" descr="diabetic dermopathy"/>
          <p:cNvPicPr>
            <a:picLocks noGrp="1" noChangeAspect="1" noChangeArrowheads="1"/>
          </p:cNvPicPr>
          <p:nvPr>
            <p:ph idx="1"/>
          </p:nvPr>
        </p:nvPicPr>
        <p:blipFill>
          <a:blip r:embed="rId3" cstate="screen"/>
          <a:srcRect/>
          <a:stretch>
            <a:fillRect/>
          </a:stretch>
        </p:blipFill>
        <p:spPr>
          <a:xfrm>
            <a:off x="1524000" y="1647825"/>
            <a:ext cx="5799138" cy="5210175"/>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a:defRPr/>
            </a:pPr>
            <a:r>
              <a:rPr lang="en-US"/>
              <a:t>Bullosis Diabeticorum</a:t>
            </a:r>
          </a:p>
        </p:txBody>
      </p:sp>
      <p:sp>
        <p:nvSpPr>
          <p:cNvPr id="416771" name="Rectangle 3"/>
          <p:cNvSpPr>
            <a:spLocks noGrp="1" noChangeArrowheads="1"/>
          </p:cNvSpPr>
          <p:nvPr>
            <p:ph type="body" idx="1"/>
          </p:nvPr>
        </p:nvSpPr>
        <p:spPr/>
        <p:txBody>
          <a:bodyPr/>
          <a:lstStyle/>
          <a:p>
            <a:pPr>
              <a:defRPr/>
            </a:pPr>
            <a:r>
              <a:rPr lang="en-US"/>
              <a:t>Rapid onset painless, tense blisters on hands and feet</a:t>
            </a:r>
          </a:p>
          <a:p>
            <a:pPr>
              <a:defRPr/>
            </a:pPr>
            <a:r>
              <a:rPr lang="en-US"/>
              <a:t>Trauma and microvascular disease may play a role</a:t>
            </a:r>
          </a:p>
          <a:p>
            <a:pPr>
              <a:defRPr/>
            </a:pPr>
            <a:r>
              <a:rPr lang="en-US"/>
              <a:t>Spontaneous healing in 2-5 weeks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US" smtClean="0"/>
              <a:t>Description of a skin lesion:</a:t>
            </a:r>
          </a:p>
        </p:txBody>
      </p:sp>
      <p:sp>
        <p:nvSpPr>
          <p:cNvPr id="425987" name="Rectangle 3"/>
          <p:cNvSpPr>
            <a:spLocks noGrp="1" noChangeArrowheads="1"/>
          </p:cNvSpPr>
          <p:nvPr>
            <p:ph type="body" idx="1"/>
          </p:nvPr>
        </p:nvSpPr>
        <p:spPr/>
        <p:txBody>
          <a:bodyPr/>
          <a:lstStyle/>
          <a:p>
            <a:pPr eaLnBrk="1" hangingPunct="1">
              <a:defRPr/>
            </a:pPr>
            <a:r>
              <a:rPr lang="en-US" b="1" smtClean="0"/>
              <a:t>T</a:t>
            </a:r>
            <a:r>
              <a:rPr lang="en-US" smtClean="0"/>
              <a:t>ype</a:t>
            </a:r>
          </a:p>
          <a:p>
            <a:pPr eaLnBrk="1" hangingPunct="1">
              <a:defRPr/>
            </a:pPr>
            <a:r>
              <a:rPr lang="en-US" b="1" smtClean="0"/>
              <a:t>S</a:t>
            </a:r>
            <a:r>
              <a:rPr lang="en-US" smtClean="0"/>
              <a:t>hape</a:t>
            </a:r>
          </a:p>
          <a:p>
            <a:pPr eaLnBrk="1" hangingPunct="1">
              <a:defRPr/>
            </a:pPr>
            <a:r>
              <a:rPr lang="en-US" b="1" smtClean="0"/>
              <a:t>A</a:t>
            </a:r>
            <a:r>
              <a:rPr lang="en-US" smtClean="0"/>
              <a:t>rrangment </a:t>
            </a:r>
          </a:p>
          <a:p>
            <a:pPr eaLnBrk="1" hangingPunct="1">
              <a:defRPr/>
            </a:pPr>
            <a:r>
              <a:rPr lang="en-US" b="1" smtClean="0"/>
              <a:t>D</a:t>
            </a:r>
            <a:r>
              <a:rPr lang="en-US" smtClean="0"/>
              <a:t>istribution</a:t>
            </a:r>
          </a:p>
          <a:p>
            <a:pPr eaLnBrk="1" hangingPunct="1">
              <a:defRPr/>
            </a:pPr>
            <a:endParaRPr lang="en-US" smtClean="0"/>
          </a:p>
          <a:p>
            <a:pPr eaLnBrk="1" hangingPunct="1">
              <a:defRPr/>
            </a:pPr>
            <a:r>
              <a:rPr lang="en-US" smtClean="0"/>
              <a:t>OH!!! </a:t>
            </a:r>
            <a:r>
              <a:rPr lang="en-US" b="1" smtClean="0"/>
              <a:t>DATS</a:t>
            </a:r>
            <a:r>
              <a:rPr lang="en-US" smtClean="0"/>
              <a:t> what that rash is!!!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defRPr/>
            </a:pPr>
            <a:r>
              <a:rPr lang="en-US" smtClean="0"/>
              <a:t>Bullosis Diabeticorum</a:t>
            </a:r>
          </a:p>
        </p:txBody>
      </p:sp>
      <p:pic>
        <p:nvPicPr>
          <p:cNvPr id="73731" name="Picture 3" descr="bullous diabeticorum"/>
          <p:cNvPicPr>
            <a:picLocks noGrp="1" noChangeAspect="1" noChangeArrowheads="1"/>
          </p:cNvPicPr>
          <p:nvPr>
            <p:ph idx="1"/>
          </p:nvPr>
        </p:nvPicPr>
        <p:blipFill>
          <a:blip r:embed="rId3" cstate="screen"/>
          <a:srcRect/>
          <a:stretch>
            <a:fillRect/>
          </a:stretch>
        </p:blipFill>
        <p:spPr>
          <a:xfrm>
            <a:off x="1676400" y="1371600"/>
            <a:ext cx="5722938" cy="5140325"/>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a:defRPr/>
            </a:pPr>
            <a:r>
              <a:rPr lang="en-US"/>
              <a:t>Necrobiosis Lipoidica</a:t>
            </a:r>
          </a:p>
        </p:txBody>
      </p:sp>
      <p:sp>
        <p:nvSpPr>
          <p:cNvPr id="417795" name="Rectangle 3"/>
          <p:cNvSpPr>
            <a:spLocks noGrp="1" noChangeArrowheads="1"/>
          </p:cNvSpPr>
          <p:nvPr>
            <p:ph type="body" idx="1"/>
          </p:nvPr>
        </p:nvSpPr>
        <p:spPr/>
        <p:txBody>
          <a:bodyPr/>
          <a:lstStyle/>
          <a:p>
            <a:pPr>
              <a:lnSpc>
                <a:spcPct val="90000"/>
              </a:lnSpc>
              <a:defRPr/>
            </a:pPr>
            <a:r>
              <a:rPr lang="en-US"/>
              <a:t>20-35% of patients with NLD have diabetes, only about 1-3% of diabetics have NLD</a:t>
            </a:r>
          </a:p>
          <a:p>
            <a:pPr>
              <a:lnSpc>
                <a:spcPct val="90000"/>
              </a:lnSpc>
              <a:defRPr/>
            </a:pPr>
            <a:r>
              <a:rPr lang="en-US"/>
              <a:t>Start as red-brown papules and progress to well defined yellow-brown atrophic plaques with irregular violaceous borders and telangiectasias.  Shins #1 site. </a:t>
            </a:r>
          </a:p>
          <a:p>
            <a:pPr>
              <a:lnSpc>
                <a:spcPct val="90000"/>
              </a:lnSpc>
              <a:defRPr/>
            </a:pPr>
            <a:r>
              <a:rPr lang="en-US"/>
              <a:t> Ulceration in 35%.  </a:t>
            </a:r>
          </a:p>
          <a:p>
            <a:pPr>
              <a:lnSpc>
                <a:spcPct val="90000"/>
              </a:lnSpc>
              <a:defRPr/>
            </a:pPr>
            <a:r>
              <a:rPr lang="en-US"/>
              <a:t>Glucose control will not clear NLD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en-US" sz="4000" b="1" smtClean="0"/>
              <a:t>Necrobiosis Lipoidica Diabeticorum</a:t>
            </a:r>
          </a:p>
        </p:txBody>
      </p:sp>
      <p:pic>
        <p:nvPicPr>
          <p:cNvPr id="75779" name="Picture 3" descr="dm-nld"/>
          <p:cNvPicPr>
            <a:picLocks noGrp="1" noChangeAspect="1" noChangeArrowheads="1"/>
          </p:cNvPicPr>
          <p:nvPr>
            <p:ph idx="1"/>
          </p:nvPr>
        </p:nvPicPr>
        <p:blipFill>
          <a:blip r:embed="rId3" cstate="screen"/>
          <a:srcRect/>
          <a:stretch>
            <a:fillRect/>
          </a:stretch>
        </p:blipFill>
        <p:spPr>
          <a:xfrm>
            <a:off x="1676400" y="1524000"/>
            <a:ext cx="5722938" cy="5140325"/>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pPr>
              <a:defRPr/>
            </a:pPr>
            <a:r>
              <a:rPr lang="en-US"/>
              <a:t>Diabetic Eruptive Xanthomas</a:t>
            </a:r>
          </a:p>
        </p:txBody>
      </p:sp>
      <p:sp>
        <p:nvSpPr>
          <p:cNvPr id="418819" name="Rectangle 3"/>
          <p:cNvSpPr>
            <a:spLocks noGrp="1" noChangeArrowheads="1"/>
          </p:cNvSpPr>
          <p:nvPr>
            <p:ph type="body" idx="1"/>
          </p:nvPr>
        </p:nvSpPr>
        <p:spPr/>
        <p:txBody>
          <a:bodyPr/>
          <a:lstStyle/>
          <a:p>
            <a:pPr>
              <a:defRPr/>
            </a:pPr>
            <a:r>
              <a:rPr lang="en-US"/>
              <a:t>Seen in uncontrolled diabetes, hypertriglyceridemia</a:t>
            </a:r>
          </a:p>
          <a:p>
            <a:pPr>
              <a:defRPr/>
            </a:pPr>
            <a:r>
              <a:rPr lang="en-US"/>
              <a:t>Sudden crops on firm, non-tender yellow papules with a red rim on extensors</a:t>
            </a:r>
          </a:p>
          <a:p>
            <a:pPr>
              <a:defRPr/>
            </a:pPr>
            <a:r>
              <a:rPr lang="en-US"/>
              <a:t>Control glucose and lipid reduction will reduce lesions</a:t>
            </a:r>
          </a:p>
          <a:p>
            <a:pPr>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a:defRPr/>
            </a:pPr>
            <a:r>
              <a:rPr lang="en-US"/>
              <a:t>Diabetic Eruptive Xanthomas</a:t>
            </a:r>
          </a:p>
        </p:txBody>
      </p:sp>
      <p:pic>
        <p:nvPicPr>
          <p:cNvPr id="77827" name="Picture 3" descr="eruptive xanthomas"/>
          <p:cNvPicPr>
            <a:picLocks noGrp="1" noChangeAspect="1" noChangeArrowheads="1"/>
          </p:cNvPicPr>
          <p:nvPr>
            <p:ph idx="1"/>
          </p:nvPr>
        </p:nvPicPr>
        <p:blipFill>
          <a:blip r:embed="rId3" cstate="screen"/>
          <a:srcRect/>
          <a:stretch>
            <a:fillRect/>
          </a:stretch>
        </p:blipFill>
        <p:spPr>
          <a:xfrm>
            <a:off x="2049463" y="1600200"/>
            <a:ext cx="5043487" cy="4530725"/>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a:defRPr/>
            </a:pPr>
            <a:r>
              <a:rPr lang="en-US"/>
              <a:t>Diabetic Neurotropic Ulcers</a:t>
            </a:r>
          </a:p>
        </p:txBody>
      </p:sp>
      <p:sp>
        <p:nvSpPr>
          <p:cNvPr id="419843" name="Rectangle 3"/>
          <p:cNvSpPr>
            <a:spLocks noGrp="1" noChangeArrowheads="1"/>
          </p:cNvSpPr>
          <p:nvPr>
            <p:ph type="body" idx="1"/>
          </p:nvPr>
        </p:nvSpPr>
        <p:spPr/>
        <p:txBody>
          <a:bodyPr/>
          <a:lstStyle/>
          <a:p>
            <a:pPr>
              <a:defRPr/>
            </a:pPr>
            <a:r>
              <a:rPr lang="en-US"/>
              <a:t>Peripheral neuropathy leads to unnoticed trauma</a:t>
            </a:r>
          </a:p>
          <a:p>
            <a:pPr>
              <a:defRPr/>
            </a:pPr>
            <a:r>
              <a:rPr lang="en-US"/>
              <a:t>Vascular complications may lead to ulcers and complicate ulcer healing</a:t>
            </a:r>
          </a:p>
          <a:p>
            <a:pPr>
              <a:defRPr/>
            </a:pPr>
            <a:r>
              <a:rPr lang="en-US"/>
              <a:t>Risk of amputation goes up 8x once these develop</a:t>
            </a:r>
          </a:p>
          <a:p>
            <a:pPr>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eaLnBrk="1" hangingPunct="1">
              <a:defRPr/>
            </a:pPr>
            <a:r>
              <a:rPr lang="en-US" smtClean="0"/>
              <a:t>Diabetic Neurotropic Ulcers</a:t>
            </a:r>
          </a:p>
        </p:txBody>
      </p:sp>
      <p:pic>
        <p:nvPicPr>
          <p:cNvPr id="79875" name="Picture 3" descr="dm-neurotropic ulcers"/>
          <p:cNvPicPr>
            <a:picLocks noGrp="1" noChangeAspect="1" noChangeArrowheads="1"/>
          </p:cNvPicPr>
          <p:nvPr>
            <p:ph idx="1"/>
          </p:nvPr>
        </p:nvPicPr>
        <p:blipFill>
          <a:blip r:embed="rId3" cstate="screen"/>
          <a:srcRect/>
          <a:stretch>
            <a:fillRect/>
          </a:stretch>
        </p:blipFill>
        <p:spPr>
          <a:xfrm>
            <a:off x="1497013" y="1600200"/>
            <a:ext cx="6149975" cy="4530725"/>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hangingPunct="1">
              <a:defRPr/>
            </a:pPr>
            <a:r>
              <a:rPr lang="en-US" smtClean="0"/>
              <a:t>Renal disease</a:t>
            </a:r>
          </a:p>
        </p:txBody>
      </p:sp>
      <p:sp>
        <p:nvSpPr>
          <p:cNvPr id="333827" name="Rectangle 3"/>
          <p:cNvSpPr>
            <a:spLocks noGrp="1" noChangeArrowheads="1"/>
          </p:cNvSpPr>
          <p:nvPr>
            <p:ph type="body" idx="1"/>
          </p:nvPr>
        </p:nvSpPr>
        <p:spPr/>
        <p:txBody>
          <a:bodyPr/>
          <a:lstStyle/>
          <a:p>
            <a:pPr eaLnBrk="1" hangingPunct="1">
              <a:defRPr/>
            </a:pPr>
            <a:r>
              <a:rPr lang="en-US" smtClean="0"/>
              <a:t>Pruritis</a:t>
            </a:r>
          </a:p>
          <a:p>
            <a:pPr eaLnBrk="1" hangingPunct="1">
              <a:defRPr/>
            </a:pPr>
            <a:r>
              <a:rPr lang="en-US" smtClean="0"/>
              <a:t>Perforating dermatosis</a:t>
            </a:r>
          </a:p>
          <a:p>
            <a:pPr eaLnBrk="1" hangingPunct="1">
              <a:defRPr/>
            </a:pPr>
            <a:r>
              <a:rPr lang="en-US" smtClean="0"/>
              <a:t>Calciphylaxis</a:t>
            </a:r>
          </a:p>
          <a:p>
            <a:pPr eaLnBrk="1" hangingPunct="1">
              <a:defRPr/>
            </a:pPr>
            <a:r>
              <a:rPr lang="en-US" smtClean="0"/>
              <a:t>Nephrogenic Fibrosing Dermopathy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a:defRPr/>
            </a:pPr>
            <a:r>
              <a:rPr lang="en-US"/>
              <a:t>Pruritis</a:t>
            </a:r>
          </a:p>
        </p:txBody>
      </p:sp>
      <p:sp>
        <p:nvSpPr>
          <p:cNvPr id="420867" name="Rectangle 3"/>
          <p:cNvSpPr>
            <a:spLocks noGrp="1" noChangeArrowheads="1"/>
          </p:cNvSpPr>
          <p:nvPr>
            <p:ph type="body" idx="1"/>
          </p:nvPr>
        </p:nvSpPr>
        <p:spPr/>
        <p:txBody>
          <a:bodyPr/>
          <a:lstStyle/>
          <a:p>
            <a:pPr>
              <a:defRPr/>
            </a:pPr>
            <a:r>
              <a:rPr lang="en-US"/>
              <a:t>Most common cutaneous manifestation of renal disease</a:t>
            </a:r>
          </a:p>
          <a:p>
            <a:pPr>
              <a:defRPr/>
            </a:pPr>
            <a:r>
              <a:rPr lang="en-US"/>
              <a:t>Seen in both peritoneal and hemodialysis patients</a:t>
            </a:r>
          </a:p>
          <a:p>
            <a:pPr>
              <a:defRPr/>
            </a:pPr>
            <a:r>
              <a:rPr lang="en-US"/>
              <a:t>Unknown mechanism, unsatisfactory therapy- UVB helps the most</a:t>
            </a:r>
          </a:p>
          <a:p>
            <a:pPr>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hangingPunct="1">
              <a:defRPr/>
            </a:pPr>
            <a:r>
              <a:rPr lang="en-US" smtClean="0"/>
              <a:t>Pruritis</a:t>
            </a:r>
          </a:p>
        </p:txBody>
      </p:sp>
      <p:pic>
        <p:nvPicPr>
          <p:cNvPr id="82947" name="Picture 3" descr="showimage"/>
          <p:cNvPicPr>
            <a:picLocks noChangeAspect="1" noChangeArrowheads="1"/>
          </p:cNvPicPr>
          <p:nvPr/>
        </p:nvPicPr>
        <p:blipFill>
          <a:blip r:embed="rId3" cstate="screen"/>
          <a:srcRect/>
          <a:stretch>
            <a:fillRect/>
          </a:stretch>
        </p:blipFill>
        <p:spPr bwMode="auto">
          <a:xfrm>
            <a:off x="3429000" y="2989263"/>
            <a:ext cx="5715000" cy="3868737"/>
          </a:xfrm>
          <a:prstGeom prst="rect">
            <a:avLst/>
          </a:prstGeom>
          <a:noFill/>
          <a:ln w="9525">
            <a:noFill/>
            <a:miter lim="800000"/>
            <a:headEnd/>
            <a:tailEnd/>
          </a:ln>
        </p:spPr>
      </p:pic>
      <p:pic>
        <p:nvPicPr>
          <p:cNvPr id="82948" name="Picture 4" descr="pruritus"/>
          <p:cNvPicPr>
            <a:picLocks noGrp="1" noChangeAspect="1" noChangeArrowheads="1"/>
          </p:cNvPicPr>
          <p:nvPr>
            <p:ph type="body" idx="1"/>
          </p:nvPr>
        </p:nvPicPr>
        <p:blipFill>
          <a:blip r:embed="rId4" cstate="screen"/>
          <a:srcRect/>
          <a:stretch>
            <a:fillRect/>
          </a:stretch>
        </p:blipFill>
        <p:spPr>
          <a:xfrm>
            <a:off x="228600" y="1295400"/>
            <a:ext cx="5105400" cy="38290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en-US" smtClean="0"/>
              <a:t>TYPE</a:t>
            </a:r>
          </a:p>
        </p:txBody>
      </p:sp>
      <p:sp>
        <p:nvSpPr>
          <p:cNvPr id="427011" name="Rectangle 3"/>
          <p:cNvSpPr>
            <a:spLocks noGrp="1" noChangeArrowheads="1"/>
          </p:cNvSpPr>
          <p:nvPr>
            <p:ph type="body" idx="1"/>
          </p:nvPr>
        </p:nvSpPr>
        <p:spPr/>
        <p:txBody>
          <a:bodyPr/>
          <a:lstStyle/>
          <a:p>
            <a:pPr eaLnBrk="1" hangingPunct="1">
              <a:defRPr/>
            </a:pPr>
            <a:r>
              <a:rPr lang="en-US" smtClean="0"/>
              <a:t>Primary lesion</a:t>
            </a:r>
          </a:p>
          <a:p>
            <a:pPr eaLnBrk="1" hangingPunct="1">
              <a:defRPr/>
            </a:pPr>
            <a:r>
              <a:rPr lang="en-US" smtClean="0"/>
              <a:t>Secondary lesion</a:t>
            </a:r>
          </a:p>
          <a:p>
            <a:pPr eaLnBrk="1" hangingPunct="1">
              <a:defRPr/>
            </a:pPr>
            <a:r>
              <a:rPr lang="en-US" smtClean="0"/>
              <a:t>Color </a:t>
            </a:r>
          </a:p>
          <a:p>
            <a:pPr eaLnBrk="1" hangingPunct="1">
              <a:defRPr/>
            </a:pPr>
            <a:r>
              <a:rPr lang="en-US" smtClean="0"/>
              <a:t>Palpation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a:defRPr/>
            </a:pPr>
            <a:r>
              <a:rPr lang="en-US"/>
              <a:t>Perforating Disorder</a:t>
            </a:r>
          </a:p>
        </p:txBody>
      </p:sp>
      <p:sp>
        <p:nvSpPr>
          <p:cNvPr id="336899" name="Rectangle 3"/>
          <p:cNvSpPr>
            <a:spLocks noGrp="1" noChangeArrowheads="1"/>
          </p:cNvSpPr>
          <p:nvPr>
            <p:ph type="body" idx="1"/>
          </p:nvPr>
        </p:nvSpPr>
        <p:spPr/>
        <p:txBody>
          <a:bodyPr/>
          <a:lstStyle/>
          <a:p>
            <a:pPr>
              <a:defRPr/>
            </a:pPr>
            <a:r>
              <a:rPr lang="en-US"/>
              <a:t>Acquired Perforating Dermatosis of ESRD</a:t>
            </a:r>
          </a:p>
          <a:p>
            <a:pPr>
              <a:defRPr/>
            </a:pPr>
            <a:r>
              <a:rPr lang="en-US"/>
              <a:t>Umbilicated papules/nodules with central hyperkeratotic core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a:defRPr/>
            </a:pPr>
            <a:r>
              <a:rPr lang="en-US"/>
              <a:t>Perforating dermatosis</a:t>
            </a:r>
          </a:p>
        </p:txBody>
      </p:sp>
      <p:sp>
        <p:nvSpPr>
          <p:cNvPr id="338947" name="Rectangle 3"/>
          <p:cNvSpPr>
            <a:spLocks noGrp="1" noChangeArrowheads="1"/>
          </p:cNvSpPr>
          <p:nvPr>
            <p:ph type="body" idx="1"/>
          </p:nvPr>
        </p:nvSpPr>
        <p:spPr/>
        <p:txBody>
          <a:bodyPr/>
          <a:lstStyle/>
          <a:p>
            <a:pPr>
              <a:defRPr/>
            </a:pPr>
            <a:endParaRPr lang="en-US"/>
          </a:p>
        </p:txBody>
      </p:sp>
      <p:pic>
        <p:nvPicPr>
          <p:cNvPr id="84996" name="Picture 4" descr="collagenosis2"/>
          <p:cNvPicPr>
            <a:picLocks noChangeAspect="1" noChangeArrowheads="1"/>
          </p:cNvPicPr>
          <p:nvPr/>
        </p:nvPicPr>
        <p:blipFill>
          <a:blip r:embed="rId3" cstate="screen"/>
          <a:srcRect/>
          <a:stretch>
            <a:fillRect/>
          </a:stretch>
        </p:blipFill>
        <p:spPr bwMode="auto">
          <a:xfrm>
            <a:off x="914400" y="137160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defRPr/>
            </a:pPr>
            <a:r>
              <a:rPr lang="en-US"/>
              <a:t>Perforating dermatosis</a:t>
            </a:r>
          </a:p>
        </p:txBody>
      </p:sp>
      <p:sp>
        <p:nvSpPr>
          <p:cNvPr id="339971" name="Rectangle 3"/>
          <p:cNvSpPr>
            <a:spLocks noGrp="1" noChangeArrowheads="1"/>
          </p:cNvSpPr>
          <p:nvPr>
            <p:ph type="body" idx="1"/>
          </p:nvPr>
        </p:nvSpPr>
        <p:spPr/>
        <p:txBody>
          <a:bodyPr/>
          <a:lstStyle/>
          <a:p>
            <a:pPr>
              <a:defRPr/>
            </a:pPr>
            <a:endParaRPr lang="en-US"/>
          </a:p>
        </p:txBody>
      </p:sp>
      <p:pic>
        <p:nvPicPr>
          <p:cNvPr id="86020" name="Picture 4" descr="collagenosis3"/>
          <p:cNvPicPr>
            <a:picLocks noChangeAspect="1" noChangeArrowheads="1"/>
          </p:cNvPicPr>
          <p:nvPr/>
        </p:nvPicPr>
        <p:blipFill>
          <a:blip r:embed="rId3" cstate="screen"/>
          <a:srcRect/>
          <a:stretch>
            <a:fillRect/>
          </a:stretch>
        </p:blipFill>
        <p:spPr bwMode="auto">
          <a:xfrm>
            <a:off x="1295400" y="1524000"/>
            <a:ext cx="6705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defRPr/>
            </a:pPr>
            <a:r>
              <a:rPr lang="en-US" smtClean="0"/>
              <a:t> Calciphylaxis</a:t>
            </a:r>
          </a:p>
        </p:txBody>
      </p:sp>
      <p:sp>
        <p:nvSpPr>
          <p:cNvPr id="340995" name="Rectangle 3"/>
          <p:cNvSpPr>
            <a:spLocks noGrp="1" noChangeArrowheads="1"/>
          </p:cNvSpPr>
          <p:nvPr>
            <p:ph type="body" idx="1"/>
          </p:nvPr>
        </p:nvSpPr>
        <p:spPr/>
        <p:txBody>
          <a:bodyPr/>
          <a:lstStyle/>
          <a:p>
            <a:pPr eaLnBrk="1" hangingPunct="1">
              <a:defRPr/>
            </a:pPr>
            <a:r>
              <a:rPr lang="en-US" smtClean="0"/>
              <a:t>Painful purpuric plaques and retiform purpura</a:t>
            </a:r>
          </a:p>
          <a:p>
            <a:pPr eaLnBrk="1" hangingPunct="1">
              <a:defRPr/>
            </a:pPr>
            <a:r>
              <a:rPr lang="en-US" smtClean="0"/>
              <a:t>More proximal lesions = poorer prognosis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mtClean="0"/>
              <a:t>Calciphylaxis</a:t>
            </a:r>
          </a:p>
        </p:txBody>
      </p:sp>
      <p:sp>
        <p:nvSpPr>
          <p:cNvPr id="343043" name="Rectangle 3"/>
          <p:cNvSpPr>
            <a:spLocks noGrp="1" noChangeArrowheads="1"/>
          </p:cNvSpPr>
          <p:nvPr>
            <p:ph type="body" idx="1"/>
          </p:nvPr>
        </p:nvSpPr>
        <p:spPr/>
        <p:txBody>
          <a:bodyPr/>
          <a:lstStyle/>
          <a:p>
            <a:pPr eaLnBrk="1" hangingPunct="1">
              <a:defRPr/>
            </a:pPr>
            <a:endParaRPr lang="en-US" smtClean="0"/>
          </a:p>
        </p:txBody>
      </p:sp>
      <p:pic>
        <p:nvPicPr>
          <p:cNvPr id="88068" name="Picture 4" descr="calciphylaxis"/>
          <p:cNvPicPr>
            <a:picLocks noChangeAspect="1" noChangeArrowheads="1"/>
          </p:cNvPicPr>
          <p:nvPr/>
        </p:nvPicPr>
        <p:blipFill>
          <a:blip r:embed="rId3" cstate="screen"/>
          <a:srcRect/>
          <a:stretch>
            <a:fillRect/>
          </a:stretch>
        </p:blipFill>
        <p:spPr bwMode="auto">
          <a:xfrm>
            <a:off x="1676400" y="1371600"/>
            <a:ext cx="5867400" cy="526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eaLnBrk="1" hangingPunct="1">
              <a:defRPr/>
            </a:pPr>
            <a:r>
              <a:rPr lang="en-US" sz="4000" smtClean="0"/>
              <a:t>Nephrogenic Fibrosing Dermopathy</a:t>
            </a:r>
          </a:p>
        </p:txBody>
      </p:sp>
      <p:sp>
        <p:nvSpPr>
          <p:cNvPr id="344067" name="Rectangle 3"/>
          <p:cNvSpPr>
            <a:spLocks noGrp="1" noChangeArrowheads="1"/>
          </p:cNvSpPr>
          <p:nvPr>
            <p:ph type="body" idx="1"/>
          </p:nvPr>
        </p:nvSpPr>
        <p:spPr/>
        <p:txBody>
          <a:bodyPr/>
          <a:lstStyle/>
          <a:p>
            <a:pPr eaLnBrk="1" hangingPunct="1">
              <a:defRPr/>
            </a:pPr>
            <a:r>
              <a:rPr lang="en-US" smtClean="0"/>
              <a:t>Woody, indurated plaques with peau d’orange appearance</a:t>
            </a:r>
          </a:p>
          <a:p>
            <a:pPr eaLnBrk="1" hangingPunct="1">
              <a:defRPr/>
            </a:pPr>
            <a:r>
              <a:rPr lang="en-US" smtClean="0"/>
              <a:t>Usually spares the face, palms, soles</a:t>
            </a:r>
          </a:p>
          <a:p>
            <a:pPr eaLnBrk="1" hangingPunct="1">
              <a:defRPr/>
            </a:pPr>
            <a:r>
              <a:rPr lang="en-US" smtClean="0"/>
              <a:t>Associated with gadolinium contrast for MRIs</a:t>
            </a:r>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eaLnBrk="1" hangingPunct="1">
              <a:defRPr/>
            </a:pPr>
            <a:r>
              <a:rPr lang="en-US" sz="4000" smtClean="0"/>
              <a:t>Nephrogenic Fibrosing Dermopathy</a:t>
            </a:r>
          </a:p>
        </p:txBody>
      </p:sp>
      <p:pic>
        <p:nvPicPr>
          <p:cNvPr id="90115" name="Picture 3" descr="nephrogenic_fibrosing_dermopathy_3_031123"/>
          <p:cNvPicPr>
            <a:picLocks noGrp="1" noChangeAspect="1" noChangeArrowheads="1"/>
          </p:cNvPicPr>
          <p:nvPr>
            <p:ph idx="1"/>
          </p:nvPr>
        </p:nvPicPr>
        <p:blipFill>
          <a:blip r:embed="rId3" cstate="screen"/>
          <a:srcRect/>
          <a:stretch>
            <a:fillRect/>
          </a:stretch>
        </p:blipFill>
        <p:spPr>
          <a:xfrm>
            <a:off x="914400" y="1733550"/>
            <a:ext cx="6831013" cy="5124450"/>
          </a:xfr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smtClean="0"/>
              <a:t>Gastrointestinal disorders</a:t>
            </a:r>
          </a:p>
        </p:txBody>
      </p:sp>
      <p:sp>
        <p:nvSpPr>
          <p:cNvPr id="347139" name="Rectangle 3"/>
          <p:cNvSpPr>
            <a:spLocks noGrp="1" noChangeArrowheads="1"/>
          </p:cNvSpPr>
          <p:nvPr>
            <p:ph type="body" idx="1"/>
          </p:nvPr>
        </p:nvSpPr>
        <p:spPr/>
        <p:txBody>
          <a:bodyPr/>
          <a:lstStyle/>
          <a:p>
            <a:pPr eaLnBrk="1" hangingPunct="1">
              <a:defRPr/>
            </a:pPr>
            <a:r>
              <a:rPr lang="en-US" smtClean="0"/>
              <a:t>Henoch Schonlein Purpura</a:t>
            </a:r>
          </a:p>
          <a:p>
            <a:pPr eaLnBrk="1" hangingPunct="1">
              <a:defRPr/>
            </a:pPr>
            <a:r>
              <a:rPr lang="en-US" smtClean="0"/>
              <a:t>Dermatitis Herpetiformis</a:t>
            </a:r>
          </a:p>
          <a:p>
            <a:pPr eaLnBrk="1" hangingPunct="1">
              <a:defRPr/>
            </a:pPr>
            <a:r>
              <a:rPr lang="en-US" smtClean="0"/>
              <a:t>Inflammatory Bowel Disease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smtClean="0"/>
              <a:t>Henoch Schonlein Purpura</a:t>
            </a:r>
          </a:p>
        </p:txBody>
      </p:sp>
      <p:sp>
        <p:nvSpPr>
          <p:cNvPr id="348163" name="Rectangle 3"/>
          <p:cNvSpPr>
            <a:spLocks noGrp="1" noChangeArrowheads="1"/>
          </p:cNvSpPr>
          <p:nvPr>
            <p:ph type="body" idx="1"/>
          </p:nvPr>
        </p:nvSpPr>
        <p:spPr/>
        <p:txBody>
          <a:bodyPr/>
          <a:lstStyle/>
          <a:p>
            <a:pPr eaLnBrk="1" hangingPunct="1">
              <a:defRPr/>
            </a:pPr>
            <a:r>
              <a:rPr lang="en-US" dirty="0" smtClean="0"/>
              <a:t>Palpable </a:t>
            </a:r>
            <a:r>
              <a:rPr lang="en-US" dirty="0" err="1" smtClean="0"/>
              <a:t>purpura</a:t>
            </a:r>
            <a:r>
              <a:rPr lang="en-US" dirty="0" smtClean="0"/>
              <a:t>, </a:t>
            </a:r>
            <a:r>
              <a:rPr lang="en-US" dirty="0" err="1" smtClean="0"/>
              <a:t>urticaria</a:t>
            </a:r>
            <a:r>
              <a:rPr lang="en-US" dirty="0" smtClean="0"/>
              <a:t>, necrotic ulcers on buttocks, distal legs</a:t>
            </a:r>
          </a:p>
          <a:p>
            <a:pPr eaLnBrk="1" hangingPunct="1">
              <a:defRPr/>
            </a:pPr>
            <a:r>
              <a:rPr lang="en-US" dirty="0" smtClean="0"/>
              <a:t>Symmetric</a:t>
            </a:r>
          </a:p>
          <a:p>
            <a:pPr eaLnBrk="1" hangingPunct="1">
              <a:defRPr/>
            </a:pPr>
            <a:r>
              <a:rPr lang="en-US" dirty="0" err="1" smtClean="0"/>
              <a:t>IgA</a:t>
            </a:r>
            <a:r>
              <a:rPr lang="en-US" dirty="0" smtClean="0"/>
              <a:t> </a:t>
            </a:r>
            <a:r>
              <a:rPr lang="en-US" dirty="0" err="1" smtClean="0"/>
              <a:t>vasculitis</a:t>
            </a:r>
            <a:endParaRPr lang="en-US" dirty="0" smtClean="0"/>
          </a:p>
          <a:p>
            <a:pPr eaLnBrk="1" hangingPunct="1">
              <a:defRPr/>
            </a:pPr>
            <a:r>
              <a:rPr lang="en-US" dirty="0" smtClean="0"/>
              <a:t>GI symptoms + arthritis, long term concern for hypertension and renal involvement</a:t>
            </a:r>
          </a:p>
          <a:p>
            <a:pPr eaLnBrk="1" hangingPunct="1">
              <a:defRPr/>
            </a:pPr>
            <a:r>
              <a:rPr lang="en-US" dirty="0" smtClean="0"/>
              <a:t>Usually under 20, following an URI</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smtClean="0"/>
              <a:t>HSP</a:t>
            </a:r>
          </a:p>
        </p:txBody>
      </p:sp>
      <p:sp>
        <p:nvSpPr>
          <p:cNvPr id="350211" name="Rectangle 3"/>
          <p:cNvSpPr>
            <a:spLocks noGrp="1" noChangeArrowheads="1"/>
          </p:cNvSpPr>
          <p:nvPr>
            <p:ph type="body" idx="1"/>
          </p:nvPr>
        </p:nvSpPr>
        <p:spPr/>
        <p:txBody>
          <a:bodyPr/>
          <a:lstStyle/>
          <a:p>
            <a:pPr eaLnBrk="1" hangingPunct="1">
              <a:defRPr/>
            </a:pPr>
            <a:endParaRPr lang="en-US" smtClean="0"/>
          </a:p>
        </p:txBody>
      </p:sp>
      <p:pic>
        <p:nvPicPr>
          <p:cNvPr id="93188" name="Picture 4" descr="hsp2"/>
          <p:cNvPicPr>
            <a:picLocks noChangeAspect="1" noChangeArrowheads="1"/>
          </p:cNvPicPr>
          <p:nvPr/>
        </p:nvPicPr>
        <p:blipFill>
          <a:blip r:embed="rId3" cstate="screen"/>
          <a:srcRect/>
          <a:stretch>
            <a:fillRect/>
          </a:stretch>
        </p:blipFill>
        <p:spPr bwMode="auto">
          <a:xfrm>
            <a:off x="533400" y="1492250"/>
            <a:ext cx="8001000" cy="478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eaLnBrk="1" hangingPunct="1">
              <a:defRPr/>
            </a:pPr>
            <a:r>
              <a:rPr lang="en-US" u="sng" smtClean="0">
                <a:latin typeface="Impact" pitchFamily="34" charset="0"/>
              </a:rPr>
              <a:t>MACULE/PATCH</a:t>
            </a:r>
          </a:p>
        </p:txBody>
      </p:sp>
      <p:pic>
        <p:nvPicPr>
          <p:cNvPr id="11267" name="Picture 3" descr="macule3"/>
          <p:cNvPicPr>
            <a:picLocks noGrp="1" noChangeAspect="1" noChangeArrowheads="1"/>
          </p:cNvPicPr>
          <p:nvPr>
            <p:ph sz="half" idx="1"/>
          </p:nvPr>
        </p:nvPicPr>
        <p:blipFill>
          <a:blip r:embed="rId3" cstate="screen"/>
          <a:srcRect/>
          <a:stretch>
            <a:fillRect/>
          </a:stretch>
        </p:blipFill>
        <p:spPr>
          <a:xfrm>
            <a:off x="3124200" y="1250950"/>
            <a:ext cx="2971800" cy="2133600"/>
          </a:xfrm>
          <a:noFill/>
        </p:spPr>
      </p:pic>
      <p:pic>
        <p:nvPicPr>
          <p:cNvPr id="11268" name="Picture 4" descr="macule"/>
          <p:cNvPicPr>
            <a:picLocks noGrp="1" noChangeAspect="1" noChangeArrowheads="1"/>
          </p:cNvPicPr>
          <p:nvPr>
            <p:ph sz="half" idx="2"/>
          </p:nvPr>
        </p:nvPicPr>
        <p:blipFill>
          <a:blip r:embed="rId4" cstate="screen"/>
          <a:srcRect/>
          <a:stretch>
            <a:fillRect/>
          </a:stretch>
        </p:blipFill>
        <p:spPr>
          <a:xfrm>
            <a:off x="2290763" y="3430588"/>
            <a:ext cx="4562475" cy="2411412"/>
          </a:xfrm>
          <a:noFill/>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en-US" smtClean="0"/>
              <a:t>HSP</a:t>
            </a:r>
          </a:p>
        </p:txBody>
      </p:sp>
      <p:sp>
        <p:nvSpPr>
          <p:cNvPr id="351235" name="Rectangle 3"/>
          <p:cNvSpPr>
            <a:spLocks noGrp="1" noChangeArrowheads="1"/>
          </p:cNvSpPr>
          <p:nvPr>
            <p:ph type="body" idx="1"/>
          </p:nvPr>
        </p:nvSpPr>
        <p:spPr/>
        <p:txBody>
          <a:bodyPr/>
          <a:lstStyle/>
          <a:p>
            <a:pPr eaLnBrk="1" hangingPunct="1">
              <a:defRPr/>
            </a:pPr>
            <a:endParaRPr lang="en-US" smtClean="0"/>
          </a:p>
        </p:txBody>
      </p:sp>
      <p:pic>
        <p:nvPicPr>
          <p:cNvPr id="94212" name="Picture 4" descr="hsp1"/>
          <p:cNvPicPr>
            <a:picLocks noChangeAspect="1" noChangeArrowheads="1"/>
          </p:cNvPicPr>
          <p:nvPr/>
        </p:nvPicPr>
        <p:blipFill>
          <a:blip r:embed="rId3" cstate="screen"/>
          <a:srcRect/>
          <a:stretch>
            <a:fillRect/>
          </a:stretch>
        </p:blipFill>
        <p:spPr bwMode="auto">
          <a:xfrm>
            <a:off x="533400" y="1295400"/>
            <a:ext cx="80772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a:defRPr/>
            </a:pPr>
            <a:r>
              <a:rPr lang="en-US"/>
              <a:t>Dermatitis Herpetiformis</a:t>
            </a:r>
          </a:p>
        </p:txBody>
      </p:sp>
      <p:sp>
        <p:nvSpPr>
          <p:cNvPr id="352259" name="Rectangle 3"/>
          <p:cNvSpPr>
            <a:spLocks noGrp="1" noChangeArrowheads="1"/>
          </p:cNvSpPr>
          <p:nvPr>
            <p:ph type="body" idx="1"/>
          </p:nvPr>
        </p:nvSpPr>
        <p:spPr/>
        <p:txBody>
          <a:bodyPr/>
          <a:lstStyle/>
          <a:p>
            <a:pPr>
              <a:defRPr/>
            </a:pPr>
            <a:r>
              <a:rPr lang="en-US" sz="2800"/>
              <a:t>Symmetric, grouped vesicles on extensors</a:t>
            </a:r>
          </a:p>
          <a:p>
            <a:pPr>
              <a:defRPr/>
            </a:pPr>
            <a:r>
              <a:rPr lang="en-US" sz="2800"/>
              <a:t>Very pruritic!</a:t>
            </a:r>
          </a:p>
          <a:p>
            <a:pPr>
              <a:defRPr/>
            </a:pPr>
            <a:r>
              <a:rPr lang="en-US" sz="2800"/>
              <a:t>All patients have gluten-sensitive enteropathy, only 20% symptomatic</a:t>
            </a:r>
          </a:p>
          <a:p>
            <a:pPr>
              <a:defRPr/>
            </a:pPr>
            <a:r>
              <a:rPr lang="en-US" sz="2800"/>
              <a:t>Associated with HLA-DQ2, Hashiomoto’s thyroiditis, lymphoma, IDDM</a:t>
            </a:r>
          </a:p>
          <a:p>
            <a:pPr>
              <a:defRPr/>
            </a:pPr>
            <a:r>
              <a:rPr lang="en-US" sz="2800"/>
              <a:t>Cutaneous findings are due to autoantibodies to epidermal transglutaminase</a:t>
            </a:r>
          </a:p>
          <a:p>
            <a:pPr>
              <a:defRPr/>
            </a:pPr>
            <a:r>
              <a:rPr lang="en-US" sz="2800"/>
              <a:t>Treatment- rapidly responsive to dapsone</a:t>
            </a:r>
          </a:p>
          <a:p>
            <a:pPr>
              <a:defRPr/>
            </a:pPr>
            <a:endParaRPr lang="en-US" sz="28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en-US" smtClean="0"/>
              <a:t>Dermatitis Herpetiformis</a:t>
            </a:r>
          </a:p>
        </p:txBody>
      </p:sp>
      <p:sp>
        <p:nvSpPr>
          <p:cNvPr id="354307" name="Rectangle 3"/>
          <p:cNvSpPr>
            <a:spLocks noGrp="1" noChangeArrowheads="1"/>
          </p:cNvSpPr>
          <p:nvPr>
            <p:ph type="body" idx="1"/>
          </p:nvPr>
        </p:nvSpPr>
        <p:spPr/>
        <p:txBody>
          <a:bodyPr/>
          <a:lstStyle/>
          <a:p>
            <a:pPr eaLnBrk="1" hangingPunct="1">
              <a:defRPr/>
            </a:pPr>
            <a:endParaRPr lang="en-US" smtClean="0"/>
          </a:p>
        </p:txBody>
      </p:sp>
      <p:pic>
        <p:nvPicPr>
          <p:cNvPr id="96260" name="Picture 4" descr="showimage"/>
          <p:cNvPicPr>
            <a:picLocks noChangeAspect="1" noChangeArrowheads="1"/>
          </p:cNvPicPr>
          <p:nvPr/>
        </p:nvPicPr>
        <p:blipFill>
          <a:blip r:embed="rId3" cstate="screen"/>
          <a:srcRect/>
          <a:stretch>
            <a:fillRect/>
          </a:stretch>
        </p:blipFill>
        <p:spPr bwMode="auto">
          <a:xfrm>
            <a:off x="914400" y="1524000"/>
            <a:ext cx="7467600" cy="490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en-US" smtClean="0"/>
              <a:t>Inflammatory Bowel Disease</a:t>
            </a:r>
          </a:p>
        </p:txBody>
      </p:sp>
      <p:sp>
        <p:nvSpPr>
          <p:cNvPr id="355331" name="Rectangle 3"/>
          <p:cNvSpPr>
            <a:spLocks noGrp="1" noChangeArrowheads="1"/>
          </p:cNvSpPr>
          <p:nvPr>
            <p:ph type="body" idx="1"/>
          </p:nvPr>
        </p:nvSpPr>
        <p:spPr/>
        <p:txBody>
          <a:bodyPr/>
          <a:lstStyle/>
          <a:p>
            <a:pPr eaLnBrk="1" hangingPunct="1">
              <a:defRPr/>
            </a:pPr>
            <a:r>
              <a:rPr lang="en-US" smtClean="0"/>
              <a:t>Crohn’s and Ulcerative Colitis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a:defRPr/>
            </a:pPr>
            <a:r>
              <a:rPr lang="en-US"/>
              <a:t>Oral Crohn’s</a:t>
            </a:r>
          </a:p>
        </p:txBody>
      </p:sp>
      <p:pic>
        <p:nvPicPr>
          <p:cNvPr id="98307" name="Picture 4" descr="crohn's"/>
          <p:cNvPicPr>
            <a:picLocks noChangeAspect="1" noChangeArrowheads="1"/>
          </p:cNvPicPr>
          <p:nvPr/>
        </p:nvPicPr>
        <p:blipFill>
          <a:blip r:embed="rId3" cstate="screen"/>
          <a:srcRect/>
          <a:stretch>
            <a:fillRect/>
          </a:stretch>
        </p:blipFill>
        <p:spPr bwMode="auto">
          <a:xfrm>
            <a:off x="3352800" y="1524000"/>
            <a:ext cx="5638800" cy="4591050"/>
          </a:xfrm>
          <a:prstGeom prst="rect">
            <a:avLst/>
          </a:prstGeom>
          <a:noFill/>
          <a:ln w="9525">
            <a:noFill/>
            <a:miter lim="800000"/>
            <a:headEnd/>
            <a:tailEnd/>
          </a:ln>
        </p:spPr>
      </p:pic>
      <p:sp>
        <p:nvSpPr>
          <p:cNvPr id="98308" name="Text Box 5"/>
          <p:cNvSpPr txBox="1">
            <a:spLocks noChangeArrowheads="1"/>
          </p:cNvSpPr>
          <p:nvPr/>
        </p:nvSpPr>
        <p:spPr bwMode="auto">
          <a:xfrm>
            <a:off x="304800" y="1524000"/>
            <a:ext cx="3048000" cy="366713"/>
          </a:xfrm>
          <a:prstGeom prst="rect">
            <a:avLst/>
          </a:prstGeom>
          <a:noFill/>
          <a:ln w="9525">
            <a:noFill/>
            <a:miter lim="800000"/>
            <a:headEnd/>
            <a:tailEnd/>
          </a:ln>
        </p:spPr>
        <p:txBody>
          <a:bodyPr>
            <a:spAutoFit/>
          </a:bodyPr>
          <a:lstStyle/>
          <a:p>
            <a:pPr>
              <a:spcBef>
                <a:spcPct val="50000"/>
              </a:spcBef>
            </a:pPr>
            <a:endParaRPr lang="en-US"/>
          </a:p>
        </p:txBody>
      </p:sp>
      <p:sp>
        <p:nvSpPr>
          <p:cNvPr id="98309" name="Text Box 6"/>
          <p:cNvSpPr txBox="1">
            <a:spLocks noChangeArrowheads="1"/>
          </p:cNvSpPr>
          <p:nvPr/>
        </p:nvSpPr>
        <p:spPr bwMode="auto">
          <a:xfrm>
            <a:off x="457200" y="1600200"/>
            <a:ext cx="2895600" cy="3560763"/>
          </a:xfrm>
          <a:prstGeom prst="rect">
            <a:avLst/>
          </a:prstGeom>
          <a:noFill/>
          <a:ln w="9525">
            <a:noFill/>
            <a:miter lim="800000"/>
            <a:headEnd/>
            <a:tailEnd/>
          </a:ln>
        </p:spPr>
        <p:txBody>
          <a:bodyPr>
            <a:spAutoFit/>
          </a:bodyPr>
          <a:lstStyle/>
          <a:p>
            <a:pPr algn="ctr">
              <a:buFontTx/>
              <a:buChar char="•"/>
            </a:pPr>
            <a:r>
              <a:rPr lang="en-US" sz="2400"/>
              <a:t>Linear ulcerations, cobblestoned oral mucosa</a:t>
            </a:r>
          </a:p>
          <a:p>
            <a:pPr algn="ctr"/>
            <a:endParaRPr lang="en-US" sz="2400"/>
          </a:p>
          <a:p>
            <a:pPr algn="ctr">
              <a:buFontTx/>
              <a:buChar char="•"/>
            </a:pPr>
            <a:r>
              <a:rPr lang="en-US" sz="2400"/>
              <a:t>UC may have aphthous ulcers that develop as IBD flares</a:t>
            </a:r>
          </a:p>
          <a:p>
            <a:pPr>
              <a:spcBef>
                <a:spcPct val="50000"/>
              </a:spcBef>
            </a:pPr>
            <a:endParaRPr lang="en-US" sz="24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a:defRPr/>
            </a:pPr>
            <a:r>
              <a:rPr lang="en-US"/>
              <a:t>Metastatic Crohn’s</a:t>
            </a:r>
          </a:p>
        </p:txBody>
      </p:sp>
      <p:pic>
        <p:nvPicPr>
          <p:cNvPr id="99331" name="Picture 4" descr="crohns2"/>
          <p:cNvPicPr>
            <a:picLocks noChangeAspect="1" noChangeArrowheads="1"/>
          </p:cNvPicPr>
          <p:nvPr/>
        </p:nvPicPr>
        <p:blipFill>
          <a:blip r:embed="rId3" cstate="screen"/>
          <a:srcRect/>
          <a:stretch>
            <a:fillRect/>
          </a:stretch>
        </p:blipFill>
        <p:spPr bwMode="auto">
          <a:xfrm>
            <a:off x="3200400" y="1600200"/>
            <a:ext cx="5943600" cy="4629150"/>
          </a:xfrm>
          <a:prstGeom prst="rect">
            <a:avLst/>
          </a:prstGeom>
          <a:noFill/>
          <a:ln w="9525">
            <a:noFill/>
            <a:miter lim="800000"/>
            <a:headEnd/>
            <a:tailEnd/>
          </a:ln>
        </p:spPr>
      </p:pic>
      <p:sp>
        <p:nvSpPr>
          <p:cNvPr id="99332" name="Text Box 6"/>
          <p:cNvSpPr txBox="1">
            <a:spLocks noChangeArrowheads="1"/>
          </p:cNvSpPr>
          <p:nvPr/>
        </p:nvSpPr>
        <p:spPr bwMode="auto">
          <a:xfrm>
            <a:off x="228600" y="1447800"/>
            <a:ext cx="2895600" cy="5021263"/>
          </a:xfrm>
          <a:prstGeom prst="rect">
            <a:avLst/>
          </a:prstGeom>
          <a:noFill/>
          <a:ln w="9525">
            <a:noFill/>
            <a:miter lim="800000"/>
            <a:headEnd/>
            <a:tailEnd/>
          </a:ln>
        </p:spPr>
        <p:txBody>
          <a:bodyPr>
            <a:spAutoFit/>
          </a:bodyPr>
          <a:lstStyle/>
          <a:p>
            <a:pPr algn="ctr">
              <a:buFontTx/>
              <a:buChar char="•"/>
            </a:pPr>
            <a:r>
              <a:rPr lang="en-US" sz="2400"/>
              <a:t>See fissures and fistulas with Crohn’s</a:t>
            </a:r>
          </a:p>
          <a:p>
            <a:pPr algn="ctr"/>
            <a:endParaRPr lang="en-US" sz="2400"/>
          </a:p>
          <a:p>
            <a:pPr algn="ctr">
              <a:buFontTx/>
              <a:buChar char="•"/>
            </a:pPr>
            <a:r>
              <a:rPr lang="en-US" sz="2400"/>
              <a:t>Metastatic Crohn’s are nodules, plaques and ulcerations usually in intertriginous areas which can mimic erythema nodosum</a:t>
            </a:r>
          </a:p>
          <a:p>
            <a:pPr>
              <a:spcBef>
                <a:spcPct val="50000"/>
              </a:spcBef>
            </a:pPr>
            <a:endParaRPr lang="en-US" sz="24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a:t>Erythema Nodosum</a:t>
            </a:r>
          </a:p>
        </p:txBody>
      </p:sp>
      <p:pic>
        <p:nvPicPr>
          <p:cNvPr id="100355" name="Picture 3" descr="en"/>
          <p:cNvPicPr>
            <a:picLocks noGrp="1" noChangeAspect="1" noChangeArrowheads="1"/>
          </p:cNvPicPr>
          <p:nvPr>
            <p:ph type="body" idx="1"/>
          </p:nvPr>
        </p:nvPicPr>
        <p:blipFill>
          <a:blip r:embed="rId3" cstate="screen"/>
          <a:srcRect/>
          <a:stretch>
            <a:fillRect/>
          </a:stretch>
        </p:blipFill>
        <p:spPr>
          <a:xfrm>
            <a:off x="3419475" y="1524000"/>
            <a:ext cx="5724525" cy="5137150"/>
          </a:xfrm>
          <a:noFill/>
        </p:spPr>
      </p:pic>
      <p:sp>
        <p:nvSpPr>
          <p:cNvPr id="100356" name="Text Box 4"/>
          <p:cNvSpPr txBox="1">
            <a:spLocks noChangeArrowheads="1"/>
          </p:cNvSpPr>
          <p:nvPr/>
        </p:nvSpPr>
        <p:spPr bwMode="auto">
          <a:xfrm>
            <a:off x="0" y="1524000"/>
            <a:ext cx="3352800" cy="3902075"/>
          </a:xfrm>
          <a:prstGeom prst="rect">
            <a:avLst/>
          </a:prstGeom>
          <a:noFill/>
          <a:ln w="9525">
            <a:noFill/>
            <a:miter lim="800000"/>
            <a:headEnd/>
            <a:tailEnd/>
          </a:ln>
        </p:spPr>
        <p:txBody>
          <a:bodyPr>
            <a:spAutoFit/>
          </a:bodyPr>
          <a:lstStyle/>
          <a:p>
            <a:pPr algn="ctr">
              <a:buFontTx/>
              <a:buChar char="•"/>
            </a:pPr>
            <a:r>
              <a:rPr lang="en-US" sz="2000"/>
              <a:t>Tender red nodules on anterior lower legs, precedes or occurs with IBD flares, UC more common </a:t>
            </a:r>
          </a:p>
          <a:p>
            <a:pPr algn="ctr">
              <a:buFontTx/>
              <a:buChar char="•"/>
            </a:pPr>
            <a:endParaRPr lang="en-US" sz="2000"/>
          </a:p>
          <a:p>
            <a:pPr algn="ctr">
              <a:buFontTx/>
              <a:buChar char="•"/>
            </a:pPr>
            <a:r>
              <a:rPr lang="en-US" sz="2000"/>
              <a:t>Most EN is idiopathic, also can be related to oral contraceptives or abx, preceding strep or mycobacterial infxn</a:t>
            </a:r>
          </a:p>
          <a:p>
            <a:pPr>
              <a:spcBef>
                <a:spcPct val="50000"/>
              </a:spcBef>
            </a:pPr>
            <a:endParaRPr lang="en-US" sz="20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a:defRPr/>
            </a:pPr>
            <a:r>
              <a:rPr lang="en-US"/>
              <a:t>Pyoderma Gangrenosum</a:t>
            </a:r>
          </a:p>
        </p:txBody>
      </p:sp>
      <p:pic>
        <p:nvPicPr>
          <p:cNvPr id="101379" name="Picture 4" descr="crohnsPG"/>
          <p:cNvPicPr>
            <a:picLocks noChangeAspect="1" noChangeArrowheads="1"/>
          </p:cNvPicPr>
          <p:nvPr/>
        </p:nvPicPr>
        <p:blipFill>
          <a:blip r:embed="rId3" cstate="screen"/>
          <a:srcRect/>
          <a:stretch>
            <a:fillRect/>
          </a:stretch>
        </p:blipFill>
        <p:spPr bwMode="auto">
          <a:xfrm>
            <a:off x="1676400" y="1219200"/>
            <a:ext cx="5867400" cy="3876675"/>
          </a:xfrm>
          <a:prstGeom prst="rect">
            <a:avLst/>
          </a:prstGeom>
          <a:noFill/>
          <a:ln w="9525">
            <a:noFill/>
            <a:miter lim="800000"/>
            <a:headEnd/>
            <a:tailEnd/>
          </a:ln>
        </p:spPr>
      </p:pic>
      <p:sp>
        <p:nvSpPr>
          <p:cNvPr id="101380" name="Text Box 5"/>
          <p:cNvSpPr txBox="1">
            <a:spLocks noChangeArrowheads="1"/>
          </p:cNvSpPr>
          <p:nvPr/>
        </p:nvSpPr>
        <p:spPr bwMode="auto">
          <a:xfrm>
            <a:off x="609600" y="5105400"/>
            <a:ext cx="8382000" cy="1878013"/>
          </a:xfrm>
          <a:prstGeom prst="rect">
            <a:avLst/>
          </a:prstGeom>
          <a:noFill/>
          <a:ln w="9525">
            <a:noFill/>
            <a:miter lim="800000"/>
            <a:headEnd/>
            <a:tailEnd/>
          </a:ln>
        </p:spPr>
        <p:txBody>
          <a:bodyPr>
            <a:spAutoFit/>
          </a:bodyPr>
          <a:lstStyle/>
          <a:p>
            <a:pPr>
              <a:buFontTx/>
              <a:buChar char="•"/>
            </a:pPr>
            <a:r>
              <a:rPr lang="en-US"/>
              <a:t>More common in UC</a:t>
            </a:r>
          </a:p>
          <a:p>
            <a:pPr>
              <a:buFontTx/>
              <a:buChar char="•"/>
            </a:pPr>
            <a:r>
              <a:rPr lang="en-US"/>
              <a:t>Papules, pustules, hemorrhagic blisters enlarge and ulcerate with dusky undermined edges</a:t>
            </a:r>
          </a:p>
          <a:p>
            <a:pPr>
              <a:buFontTx/>
              <a:buChar char="•"/>
            </a:pPr>
            <a:r>
              <a:rPr lang="en-US"/>
              <a:t>Frequently on legs or around stoma sites</a:t>
            </a:r>
          </a:p>
          <a:p>
            <a:pPr>
              <a:buFontTx/>
              <a:buChar char="•"/>
            </a:pPr>
            <a:r>
              <a:rPr lang="en-US"/>
              <a:t>Treat with steroids, often gets better as IBD gets better</a:t>
            </a:r>
          </a:p>
          <a:p>
            <a:pPr>
              <a:spcBef>
                <a:spcPct val="50000"/>
              </a:spcBef>
            </a:pP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hangingPunct="1">
              <a:defRPr/>
            </a:pPr>
            <a:r>
              <a:rPr lang="en-US" sz="4800" b="1" smtClean="0"/>
              <a:t>Rheumatologic Disorders</a:t>
            </a:r>
          </a:p>
        </p:txBody>
      </p:sp>
      <p:sp>
        <p:nvSpPr>
          <p:cNvPr id="365571" name="Rectangle 3"/>
          <p:cNvSpPr>
            <a:spLocks noGrp="1" noChangeArrowheads="1"/>
          </p:cNvSpPr>
          <p:nvPr>
            <p:ph type="body" idx="1"/>
          </p:nvPr>
        </p:nvSpPr>
        <p:spPr/>
        <p:txBody>
          <a:bodyPr/>
          <a:lstStyle/>
          <a:p>
            <a:pPr marL="609600" indent="-609600" eaLnBrk="1" hangingPunct="1">
              <a:defRPr/>
            </a:pPr>
            <a:r>
              <a:rPr lang="en-US" smtClean="0"/>
              <a:t>Lupus Erythematosis</a:t>
            </a:r>
          </a:p>
          <a:p>
            <a:pPr marL="609600" indent="-609600" eaLnBrk="1" hangingPunct="1">
              <a:defRPr/>
            </a:pPr>
            <a:r>
              <a:rPr lang="en-US" smtClean="0"/>
              <a:t>Dermatomyositis</a:t>
            </a:r>
          </a:p>
          <a:p>
            <a:pPr marL="609600" indent="-609600" eaLnBrk="1" hangingPunct="1">
              <a:defRPr/>
            </a:pPr>
            <a:r>
              <a:rPr lang="en-US" smtClean="0"/>
              <a:t>Reiter’s Disease</a:t>
            </a:r>
          </a:p>
          <a:p>
            <a:pPr marL="609600" indent="-609600"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eaLnBrk="1" hangingPunct="1">
              <a:defRPr/>
            </a:pPr>
            <a:r>
              <a:rPr lang="en-US" b="1" smtClean="0"/>
              <a:t>Lupus Erythematosis</a:t>
            </a:r>
          </a:p>
        </p:txBody>
      </p:sp>
      <p:sp>
        <p:nvSpPr>
          <p:cNvPr id="366595" name="Rectangle 3"/>
          <p:cNvSpPr>
            <a:spLocks noGrp="1" noChangeArrowheads="1"/>
          </p:cNvSpPr>
          <p:nvPr>
            <p:ph type="body" idx="1"/>
          </p:nvPr>
        </p:nvSpPr>
        <p:spPr/>
        <p:txBody>
          <a:bodyPr/>
          <a:lstStyle/>
          <a:p>
            <a:pPr eaLnBrk="1" hangingPunct="1">
              <a:defRPr/>
            </a:pPr>
            <a:r>
              <a:rPr lang="en-US" smtClean="0"/>
              <a:t>Classification:</a:t>
            </a:r>
          </a:p>
          <a:p>
            <a:pPr lvl="1" eaLnBrk="1" hangingPunct="1">
              <a:defRPr/>
            </a:pPr>
            <a:r>
              <a:rPr lang="en-US" smtClean="0"/>
              <a:t>Systemic Cutaneous Lupus (SLE)</a:t>
            </a:r>
          </a:p>
          <a:p>
            <a:pPr lvl="1" eaLnBrk="1" hangingPunct="1">
              <a:defRPr/>
            </a:pPr>
            <a:r>
              <a:rPr lang="en-US" smtClean="0"/>
              <a:t>Subacute Cutaneous Lupus (SCLE)</a:t>
            </a:r>
          </a:p>
          <a:p>
            <a:pPr lvl="1" eaLnBrk="1" hangingPunct="1">
              <a:defRPr/>
            </a:pPr>
            <a:r>
              <a:rPr lang="en-US" smtClean="0"/>
              <a:t>Discoid Lupus (DLE)</a:t>
            </a:r>
          </a:p>
          <a:p>
            <a:pPr lvl="1" eaLnBrk="1" hangingPunct="1">
              <a:defRPr/>
            </a:pPr>
            <a:r>
              <a:rPr lang="en-US" smtClean="0"/>
              <a:t>Neonatal Lupus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1301</TotalTime>
  <Words>2336</Words>
  <Application>Microsoft Office PowerPoint</Application>
  <PresentationFormat>On-screen Show (4:3)</PresentationFormat>
  <Paragraphs>631</Paragraphs>
  <Slides>185</Slides>
  <Notes>185</Notes>
  <HiddenSlides>0</HiddenSlides>
  <MMClips>0</MMClips>
  <ScaleCrop>false</ScaleCrop>
  <HeadingPairs>
    <vt:vector size="4" baseType="variant">
      <vt:variant>
        <vt:lpstr>Theme</vt:lpstr>
      </vt:variant>
      <vt:variant>
        <vt:i4>1</vt:i4>
      </vt:variant>
      <vt:variant>
        <vt:lpstr>Slide Titles</vt:lpstr>
      </vt:variant>
      <vt:variant>
        <vt:i4>185</vt:i4>
      </vt:variant>
    </vt:vector>
  </HeadingPairs>
  <TitlesOfParts>
    <vt:vector size="186" baseType="lpstr">
      <vt:lpstr>Beam</vt:lpstr>
      <vt:lpstr>Cutaneous Manifestations of Systemic Disease</vt:lpstr>
      <vt:lpstr>Brief Review of terminology…</vt:lpstr>
      <vt:lpstr>Zits???</vt:lpstr>
      <vt:lpstr>Red Rash???</vt:lpstr>
      <vt:lpstr>Slide 5</vt:lpstr>
      <vt:lpstr>You have to learn the language!</vt:lpstr>
      <vt:lpstr>Description of a skin lesion:</vt:lpstr>
      <vt:lpstr>TYPE</vt:lpstr>
      <vt:lpstr>MACULE/PATCH</vt:lpstr>
      <vt:lpstr>Slide 10</vt:lpstr>
      <vt:lpstr>PLAQUE</vt:lpstr>
      <vt:lpstr>Slide 12</vt:lpstr>
      <vt:lpstr>PAPULE</vt:lpstr>
      <vt:lpstr>Slide 14</vt:lpstr>
      <vt:lpstr>NODULE</vt:lpstr>
      <vt:lpstr>Slide 16</vt:lpstr>
      <vt:lpstr>VESICLE/BULLA</vt:lpstr>
      <vt:lpstr>Slide 18</vt:lpstr>
      <vt:lpstr>Slide 19</vt:lpstr>
      <vt:lpstr>PUSTULE</vt:lpstr>
      <vt:lpstr>Slide 21</vt:lpstr>
      <vt:lpstr>WHEAL</vt:lpstr>
      <vt:lpstr>Slide 23</vt:lpstr>
      <vt:lpstr>SCALE</vt:lpstr>
      <vt:lpstr>Slide 25</vt:lpstr>
      <vt:lpstr>CRUST</vt:lpstr>
      <vt:lpstr>Slide 27</vt:lpstr>
      <vt:lpstr>LICHENIFICATION</vt:lpstr>
      <vt:lpstr>Slide 29</vt:lpstr>
      <vt:lpstr>EROSION</vt:lpstr>
      <vt:lpstr>Slide 31</vt:lpstr>
      <vt:lpstr>ULCER</vt:lpstr>
      <vt:lpstr>Slide 33</vt:lpstr>
      <vt:lpstr>ATROPHY</vt:lpstr>
      <vt:lpstr>Slide 35</vt:lpstr>
      <vt:lpstr>EXCORIATION</vt:lpstr>
      <vt:lpstr>Slide 37</vt:lpstr>
      <vt:lpstr>FISSURE</vt:lpstr>
      <vt:lpstr>Slide 39</vt:lpstr>
      <vt:lpstr>SCAR</vt:lpstr>
      <vt:lpstr>Slide 41</vt:lpstr>
      <vt:lpstr>Color</vt:lpstr>
      <vt:lpstr>Color</vt:lpstr>
      <vt:lpstr>Color</vt:lpstr>
      <vt:lpstr>Palpation</vt:lpstr>
      <vt:lpstr>Margination</vt:lpstr>
      <vt:lpstr>SHAPE</vt:lpstr>
      <vt:lpstr>SHAPE</vt:lpstr>
      <vt:lpstr>SHAPE</vt:lpstr>
      <vt:lpstr>SHAPE</vt:lpstr>
      <vt:lpstr>SHAPE</vt:lpstr>
      <vt:lpstr>ARRANGEMENT</vt:lpstr>
      <vt:lpstr>ARRANGEMENT</vt:lpstr>
      <vt:lpstr>ARRANGEMENT</vt:lpstr>
      <vt:lpstr>ARRANGEMENT</vt:lpstr>
      <vt:lpstr>ARRANGEMENT</vt:lpstr>
      <vt:lpstr>DISTRIBUTION</vt:lpstr>
      <vt:lpstr>DISTRIBUTION</vt:lpstr>
      <vt:lpstr>DISTRIBUTION</vt:lpstr>
      <vt:lpstr>DISTRIBUTION</vt:lpstr>
      <vt:lpstr>DISTRIBUTION</vt:lpstr>
      <vt:lpstr>Cutaneous Manifestations </vt:lpstr>
      <vt:lpstr>Diabetes Mellitus</vt:lpstr>
      <vt:lpstr>Acanthosis Nigricans</vt:lpstr>
      <vt:lpstr>Acanthosis Nigricans</vt:lpstr>
      <vt:lpstr>Acanthosis Nigricans</vt:lpstr>
      <vt:lpstr>Diabetic Dermopathy</vt:lpstr>
      <vt:lpstr>Diabetic Dermopathy</vt:lpstr>
      <vt:lpstr>Bullosis Diabeticorum</vt:lpstr>
      <vt:lpstr>Bullosis Diabeticorum</vt:lpstr>
      <vt:lpstr>Necrobiosis Lipoidica</vt:lpstr>
      <vt:lpstr>Necrobiosis Lipoidica Diabeticorum</vt:lpstr>
      <vt:lpstr>Diabetic Eruptive Xanthomas</vt:lpstr>
      <vt:lpstr>Diabetic Eruptive Xanthomas</vt:lpstr>
      <vt:lpstr>Diabetic Neurotropic Ulcers</vt:lpstr>
      <vt:lpstr>Diabetic Neurotropic Ulcers</vt:lpstr>
      <vt:lpstr>Renal disease</vt:lpstr>
      <vt:lpstr>Pruritis</vt:lpstr>
      <vt:lpstr>Pruritis</vt:lpstr>
      <vt:lpstr>Perforating Disorder</vt:lpstr>
      <vt:lpstr>Perforating dermatosis</vt:lpstr>
      <vt:lpstr>Perforating dermatosis</vt:lpstr>
      <vt:lpstr> Calciphylaxis</vt:lpstr>
      <vt:lpstr>Calciphylaxis</vt:lpstr>
      <vt:lpstr>Nephrogenic Fibrosing Dermopathy</vt:lpstr>
      <vt:lpstr>Nephrogenic Fibrosing Dermopathy</vt:lpstr>
      <vt:lpstr>Gastrointestinal disorders</vt:lpstr>
      <vt:lpstr>Henoch Schonlein Purpura</vt:lpstr>
      <vt:lpstr>HSP</vt:lpstr>
      <vt:lpstr>HSP</vt:lpstr>
      <vt:lpstr>Dermatitis Herpetiformis</vt:lpstr>
      <vt:lpstr>Dermatitis Herpetiformis</vt:lpstr>
      <vt:lpstr>Inflammatory Bowel Disease</vt:lpstr>
      <vt:lpstr>Oral Crohn’s</vt:lpstr>
      <vt:lpstr>Metastatic Crohn’s</vt:lpstr>
      <vt:lpstr>Erythema Nodosum</vt:lpstr>
      <vt:lpstr>Pyoderma Gangrenosum</vt:lpstr>
      <vt:lpstr>Rheumatologic Disorders</vt:lpstr>
      <vt:lpstr>Lupus Erythematosis</vt:lpstr>
      <vt:lpstr>SLE</vt:lpstr>
      <vt:lpstr>SLE</vt:lpstr>
      <vt:lpstr>SLE</vt:lpstr>
      <vt:lpstr>SLE</vt:lpstr>
      <vt:lpstr>Dermatomyositis</vt:lpstr>
      <vt:lpstr>Dermatomyositis</vt:lpstr>
      <vt:lpstr>Dermatomyositis (periungal telangiectasias, gottrons papules)</vt:lpstr>
      <vt:lpstr>Reiter’s Disease</vt:lpstr>
      <vt:lpstr>Reiter’s Disease Keratoderma Blenorrhagicum</vt:lpstr>
      <vt:lpstr>Reiter’s Disease (balanitis circinata)</vt:lpstr>
      <vt:lpstr>Hepatitis C virus</vt:lpstr>
      <vt:lpstr>Porphyria Cutanea Tarda</vt:lpstr>
      <vt:lpstr>PCT</vt:lpstr>
      <vt:lpstr>PCT (hypertrichosis)</vt:lpstr>
      <vt:lpstr>Lichen Planus</vt:lpstr>
      <vt:lpstr>Lichen Planus</vt:lpstr>
      <vt:lpstr>Mucosal Lichen Planus</vt:lpstr>
      <vt:lpstr>Pruritis</vt:lpstr>
      <vt:lpstr>Prurigo Nodularis</vt:lpstr>
      <vt:lpstr>Pruritis</vt:lpstr>
      <vt:lpstr>Thyroid disease</vt:lpstr>
      <vt:lpstr>Graves Disease</vt:lpstr>
      <vt:lpstr>Thyroid Dermopathy</vt:lpstr>
      <vt:lpstr>Hyperthyroidism</vt:lpstr>
      <vt:lpstr>Vitiligo</vt:lpstr>
      <vt:lpstr>Hypothyroidism</vt:lpstr>
      <vt:lpstr>Carotenemia</vt:lpstr>
      <vt:lpstr>Paraneoplastic Disorders</vt:lpstr>
      <vt:lpstr>Acanthosis Nigricans</vt:lpstr>
      <vt:lpstr>Dermatomyositis</vt:lpstr>
      <vt:lpstr>Cushing’s syndrome (buffalo hump and striae)</vt:lpstr>
      <vt:lpstr>Sign of Lesser-Trelat</vt:lpstr>
      <vt:lpstr>Paraneoplastic Pemphigus</vt:lpstr>
      <vt:lpstr>Erythema Gyratum Repens (associated with cancers above diaphragm)</vt:lpstr>
      <vt:lpstr>Hypertricosis Lanuginosa Acquisita</vt:lpstr>
      <vt:lpstr>Nutritional Disorders</vt:lpstr>
      <vt:lpstr>Marasmus</vt:lpstr>
      <vt:lpstr>Marasmus</vt:lpstr>
      <vt:lpstr>Marasmus</vt:lpstr>
      <vt:lpstr>Kwashiorkor</vt:lpstr>
      <vt:lpstr>Kwashiorkor</vt:lpstr>
      <vt:lpstr>Kwashiorkor</vt:lpstr>
      <vt:lpstr>Pellagra</vt:lpstr>
      <vt:lpstr>Pellagra</vt:lpstr>
      <vt:lpstr>Slide 144</vt:lpstr>
      <vt:lpstr>Scurvy</vt:lpstr>
      <vt:lpstr>Scurvy</vt:lpstr>
      <vt:lpstr>Zinc Deficiency</vt:lpstr>
      <vt:lpstr>Acrodermatitis Enteropathica</vt:lpstr>
      <vt:lpstr>Acrodermatitis Enteropathica</vt:lpstr>
      <vt:lpstr>A couple of randoms you should know…</vt:lpstr>
      <vt:lpstr>Sarcoidosis</vt:lpstr>
      <vt:lpstr>Slide 152</vt:lpstr>
      <vt:lpstr>Slide 153</vt:lpstr>
      <vt:lpstr>Neurofibromatosis</vt:lpstr>
      <vt:lpstr>Slide 155</vt:lpstr>
      <vt:lpstr>Slide 156</vt:lpstr>
      <vt:lpstr>Slide 157</vt:lpstr>
      <vt:lpstr>Tuberous Sclerosis</vt:lpstr>
      <vt:lpstr>Slide 159</vt:lpstr>
      <vt:lpstr>Slide 160</vt:lpstr>
      <vt:lpstr>Slide 161</vt:lpstr>
      <vt:lpstr>Slide 162</vt:lpstr>
      <vt:lpstr>Slide 163</vt:lpstr>
      <vt:lpstr>Slide 164</vt:lpstr>
      <vt:lpstr>QUIZ TIME!!!</vt:lpstr>
      <vt:lpstr>Very itchy.</vt:lpstr>
      <vt:lpstr>Lichen Planus (HCV)</vt:lpstr>
      <vt:lpstr>Anterior lower leg</vt:lpstr>
      <vt:lpstr>Necrobiosis Lipoidica (DM)</vt:lpstr>
      <vt:lpstr>?</vt:lpstr>
      <vt:lpstr>Pyoderma Gangrenosum (IBD)</vt:lpstr>
      <vt:lpstr>?</vt:lpstr>
      <vt:lpstr>Porphyria Cutanea Tarda</vt:lpstr>
      <vt:lpstr>?</vt:lpstr>
      <vt:lpstr>SLE</vt:lpstr>
      <vt:lpstr>?</vt:lpstr>
      <vt:lpstr>Basal Cell Carcinoma</vt:lpstr>
      <vt:lpstr>Slide 178</vt:lpstr>
      <vt:lpstr>Nodulocystic Acne</vt:lpstr>
      <vt:lpstr>Slide 180</vt:lpstr>
      <vt:lpstr>Xanthelasma</vt:lpstr>
      <vt:lpstr>Slide 182</vt:lpstr>
      <vt:lpstr>Herpes Labialis</vt:lpstr>
      <vt:lpstr>Slide 184</vt:lpstr>
      <vt:lpstr>Slide 185</vt:lpstr>
    </vt:vector>
  </TitlesOfParts>
  <Company>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Cutaneous Manifestations of Systemic Disease</dc:title>
  <dc:creator>IntMed</dc:creator>
  <cp:lastModifiedBy>Adam Cullina</cp:lastModifiedBy>
  <cp:revision>38</cp:revision>
  <dcterms:created xsi:type="dcterms:W3CDTF">2003-08-01T15:12:06Z</dcterms:created>
  <dcterms:modified xsi:type="dcterms:W3CDTF">2009-06-04T14:56:23Z</dcterms:modified>
</cp:coreProperties>
</file>