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324" r:id="rId2"/>
  </p:sldIdLst>
  <p:sldSz cx="9144000" cy="6858000" type="screen4x3"/>
  <p:notesSz cx="6858000" cy="9144000"/>
  <p:defaultText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14141"/>
    <a:srgbClr val="EDAB23"/>
    <a:srgbClr val="FBD72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65" autoAdjust="0"/>
    <p:restoredTop sz="74108" autoAdjust="0"/>
  </p:normalViewPr>
  <p:slideViewPr>
    <p:cSldViewPr snapToGrid="0" snapToObjects="1">
      <p:cViewPr varScale="1">
        <p:scale>
          <a:sx n="64" d="100"/>
          <a:sy n="64" d="100"/>
        </p:scale>
        <p:origin x="2102" y="58"/>
      </p:cViewPr>
      <p:guideLst>
        <p:guide orient="horz" pos="2160"/>
        <p:guide pos="2880"/>
      </p:guideLst>
    </p:cSldViewPr>
  </p:slideViewPr>
  <p:notesTextViewPr>
    <p:cViewPr>
      <p:scale>
        <a:sx n="100" d="100"/>
        <a:sy n="100" d="100"/>
      </p:scale>
      <p:origin x="0" y="0"/>
    </p:cViewPr>
  </p:notesTextViewPr>
  <p:notesViewPr>
    <p:cSldViewPr snapToGrid="0" snapToObjects="1">
      <p:cViewPr>
        <p:scale>
          <a:sx n="180" d="100"/>
          <a:sy n="180" d="100"/>
        </p:scale>
        <p:origin x="-144" y="4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FE2973-3AAA-FF4D-98FE-BEF9AA1FBED3}" type="datetimeFigureOut">
              <a:rPr lang="en-US" smtClean="0"/>
              <a:t>12/3/2019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E75B61-5A11-CA4F-9436-B8907D10142C}" type="slidenum">
              <a:rPr lang="en-US" smtClean="0"/>
              <a:t>‹#›</a:t>
            </a:fld>
            <a:endParaRPr lang="en-US"/>
          </a:p>
        </p:txBody>
      </p:sp>
    </p:spTree>
    <p:extLst>
      <p:ext uri="{BB962C8B-B14F-4D97-AF65-F5344CB8AC3E}">
        <p14:creationId xmlns:p14="http://schemas.microsoft.com/office/powerpoint/2010/main" val="417111368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a:t>Instructions on how to use the timeline</a:t>
            </a:r>
          </a:p>
          <a:p>
            <a:r>
              <a:rPr lang="en-US" u="none" dirty="0"/>
              <a:t>The</a:t>
            </a:r>
            <a:r>
              <a:rPr lang="en-US" u="none" baseline="0" dirty="0"/>
              <a:t> timeline sections will be unique for each project but should be close to what is provided above.</a:t>
            </a:r>
            <a:endParaRPr lang="en-US" u="none" dirty="0"/>
          </a:p>
          <a:p>
            <a:endParaRPr lang="en-US" dirty="0"/>
          </a:p>
          <a:p>
            <a:r>
              <a:rPr lang="en-US" dirty="0"/>
              <a:t>Above</a:t>
            </a:r>
            <a:r>
              <a:rPr lang="en-US" baseline="0" dirty="0"/>
              <a:t> the timeline you should have your technical milestones in boxes. Try to have the box represent that amount of time it will take to complete the milestone and position it over the appropriate timeframe.</a:t>
            </a:r>
          </a:p>
          <a:p>
            <a:pPr marL="171450" indent="-171450">
              <a:buFont typeface="Arial" panose="020B0604020202020204" pitchFamily="34" charset="0"/>
              <a:buChar char="•"/>
            </a:pPr>
            <a:r>
              <a:rPr lang="en-US" baseline="0" dirty="0"/>
              <a:t>All the technical milestones should be in light blue boxes.</a:t>
            </a:r>
          </a:p>
          <a:p>
            <a:pPr marL="171450" indent="-171450">
              <a:buFont typeface="Arial" panose="020B0604020202020204" pitchFamily="34" charset="0"/>
              <a:buChar char="•"/>
            </a:pPr>
            <a:r>
              <a:rPr lang="en-US" baseline="0" dirty="0"/>
              <a:t>All the clinical milestones should be in purple boxes.</a:t>
            </a:r>
          </a:p>
          <a:p>
            <a:pPr marL="171450" indent="-171450">
              <a:buFont typeface="Arial" panose="020B0604020202020204" pitchFamily="34" charset="0"/>
              <a:buChar char="•"/>
            </a:pPr>
            <a:r>
              <a:rPr lang="en-US" baseline="0" dirty="0"/>
              <a:t>Use a dark green Star to denote the end of the Killer Experiment and denote a Go/No go point.</a:t>
            </a:r>
          </a:p>
          <a:p>
            <a:endParaRPr lang="en-US" baseline="0" dirty="0"/>
          </a:p>
          <a:p>
            <a:r>
              <a:rPr lang="en-US" baseline="0" dirty="0"/>
              <a:t>Below the timeline you should have any IP, business and regulatory milestones listed.</a:t>
            </a:r>
          </a:p>
          <a:p>
            <a:pPr marL="171450" indent="-171450">
              <a:buFont typeface="Arial" panose="020B0604020202020204" pitchFamily="34" charset="0"/>
              <a:buChar char="•"/>
            </a:pPr>
            <a:r>
              <a:rPr lang="en-US" baseline="0" dirty="0"/>
              <a:t>If it is a business activity (investor pitch, company formed, licensed from university…) please use a light green triangle to denote that in the appropriate timeframe.</a:t>
            </a:r>
          </a:p>
          <a:p>
            <a:pPr marL="171450" indent="-171450">
              <a:buFont typeface="Arial" panose="020B0604020202020204" pitchFamily="34" charset="0"/>
              <a:buChar char="•"/>
            </a:pPr>
            <a:r>
              <a:rPr lang="en-US" baseline="0" dirty="0"/>
              <a:t>If there is an IP milestones (new filing, conversion, office action…) please use a gray triangle to denote that in the appropriate timeframe.</a:t>
            </a:r>
          </a:p>
          <a:p>
            <a:pPr marL="171450" indent="-171450">
              <a:buFont typeface="Arial" panose="020B0604020202020204" pitchFamily="34" charset="0"/>
              <a:buChar char="•"/>
            </a:pPr>
            <a:r>
              <a:rPr kumimoji="0" lang="en-US" sz="1200" b="0" i="0" u="none" strike="noStrike" kern="1200" cap="none" spc="0" normalizeH="0" baseline="0" noProof="0" dirty="0">
                <a:ln>
                  <a:noFill/>
                </a:ln>
                <a:solidFill>
                  <a:prstClr val="black"/>
                </a:solidFill>
                <a:effectLst/>
                <a:uLnTx/>
                <a:uFillTx/>
                <a:latin typeface="+mn-lt"/>
                <a:ea typeface="+mn-ea"/>
                <a:cs typeface="+mn-cs"/>
              </a:rPr>
              <a:t>Will this be classified a 510K, PMA or IND/NDA? </a:t>
            </a:r>
            <a:r>
              <a:rPr lang="en-US" sz="1200" b="0" i="0" u="none" strike="noStrike" kern="1200" baseline="0" dirty="0">
                <a:solidFill>
                  <a:schemeClr val="tx1"/>
                </a:solidFill>
                <a:latin typeface="+mn-lt"/>
                <a:ea typeface="+mn-ea"/>
                <a:cs typeface="+mn-cs"/>
              </a:rPr>
              <a:t>Include key regulatory milestones using orange triangle.</a:t>
            </a:r>
            <a:endParaRPr lang="en-US" baseline="0" dirty="0"/>
          </a:p>
          <a:p>
            <a:endParaRPr lang="en-US" dirty="0"/>
          </a:p>
        </p:txBody>
      </p:sp>
      <p:sp>
        <p:nvSpPr>
          <p:cNvPr id="4" name="Slide Number Placeholder 3"/>
          <p:cNvSpPr>
            <a:spLocks noGrp="1"/>
          </p:cNvSpPr>
          <p:nvPr>
            <p:ph type="sldNum" sz="quarter" idx="10"/>
          </p:nvPr>
        </p:nvSpPr>
        <p:spPr/>
        <p:txBody>
          <a:bodyPr/>
          <a:lstStyle/>
          <a:p>
            <a:fld id="{D8E75B61-5A11-CA4F-9436-B8907D10142C}" type="slidenum">
              <a:rPr lang="en-US" smtClean="0"/>
              <a:t>1</a:t>
            </a:fld>
            <a:endParaRPr lang="en-US"/>
          </a:p>
        </p:txBody>
      </p:sp>
    </p:spTree>
    <p:extLst>
      <p:ext uri="{BB962C8B-B14F-4D97-AF65-F5344CB8AC3E}">
        <p14:creationId xmlns:p14="http://schemas.microsoft.com/office/powerpoint/2010/main" val="2494680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6"/>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10291" indent="0" algn="ctr">
              <a:buNone/>
              <a:defRPr>
                <a:solidFill>
                  <a:schemeClr val="tx1">
                    <a:tint val="75000"/>
                  </a:schemeClr>
                </a:solidFill>
              </a:defRPr>
            </a:lvl2pPr>
            <a:lvl3pPr marL="820583" indent="0" algn="ctr">
              <a:buNone/>
              <a:defRPr>
                <a:solidFill>
                  <a:schemeClr val="tx1">
                    <a:tint val="75000"/>
                  </a:schemeClr>
                </a:solidFill>
              </a:defRPr>
            </a:lvl3pPr>
            <a:lvl4pPr marL="1230874" indent="0" algn="ctr">
              <a:buNone/>
              <a:defRPr>
                <a:solidFill>
                  <a:schemeClr val="tx1">
                    <a:tint val="75000"/>
                  </a:schemeClr>
                </a:solidFill>
              </a:defRPr>
            </a:lvl4pPr>
            <a:lvl5pPr marL="1641165" indent="0" algn="ctr">
              <a:buNone/>
              <a:defRPr>
                <a:solidFill>
                  <a:schemeClr val="tx1">
                    <a:tint val="75000"/>
                  </a:schemeClr>
                </a:solidFill>
              </a:defRPr>
            </a:lvl5pPr>
            <a:lvl6pPr marL="2051456" indent="0" algn="ctr">
              <a:buNone/>
              <a:defRPr>
                <a:solidFill>
                  <a:schemeClr val="tx1">
                    <a:tint val="75000"/>
                  </a:schemeClr>
                </a:solidFill>
              </a:defRPr>
            </a:lvl6pPr>
            <a:lvl7pPr marL="2461748" indent="0" algn="ctr">
              <a:buNone/>
              <a:defRPr>
                <a:solidFill>
                  <a:schemeClr val="tx1">
                    <a:tint val="75000"/>
                  </a:schemeClr>
                </a:solidFill>
              </a:defRPr>
            </a:lvl7pPr>
            <a:lvl8pPr marL="2872039" indent="0" algn="ctr">
              <a:buNone/>
              <a:defRPr>
                <a:solidFill>
                  <a:schemeClr val="tx1">
                    <a:tint val="75000"/>
                  </a:schemeClr>
                </a:solidFill>
              </a:defRPr>
            </a:lvl8pPr>
            <a:lvl9pPr marL="328233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0A2C5E5-9FB3-B540-A23C-0E3BC9A0D9F2}" type="datetimeFigureOut">
              <a:rPr lang="en-US" smtClean="0"/>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217B20-61A6-A34B-BD13-1A6AF25D464F}" type="slidenum">
              <a:rPr lang="en-US" smtClean="0"/>
              <a:t>‹#›</a:t>
            </a:fld>
            <a:endParaRPr lang="en-US"/>
          </a:p>
        </p:txBody>
      </p:sp>
    </p:spTree>
    <p:extLst>
      <p:ext uri="{BB962C8B-B14F-4D97-AF65-F5344CB8AC3E}">
        <p14:creationId xmlns:p14="http://schemas.microsoft.com/office/powerpoint/2010/main" val="2848324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0A2C5E5-9FB3-B540-A23C-0E3BC9A0D9F2}" type="datetimeFigureOut">
              <a:rPr lang="en-US" smtClean="0"/>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217B20-61A6-A34B-BD13-1A6AF25D464F}" type="slidenum">
              <a:rPr lang="en-US" smtClean="0"/>
              <a:t>‹#›</a:t>
            </a:fld>
            <a:endParaRPr lang="en-US"/>
          </a:p>
        </p:txBody>
      </p:sp>
      <p:sp>
        <p:nvSpPr>
          <p:cNvPr id="7" name="Rectangle 6"/>
          <p:cNvSpPr/>
          <p:nvPr userDrawn="1"/>
        </p:nvSpPr>
        <p:spPr>
          <a:xfrm>
            <a:off x="0" y="0"/>
            <a:ext cx="9144000" cy="68580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28953" y="15956"/>
            <a:ext cx="8102556" cy="889429"/>
          </a:xfrm>
        </p:spPr>
        <p:txBody>
          <a:bodyPr/>
          <a:lstStyle/>
          <a:p>
            <a:r>
              <a:rPr lang="en-US" dirty="0"/>
              <a:t>Click to edit Master title style</a:t>
            </a:r>
          </a:p>
        </p:txBody>
      </p:sp>
    </p:spTree>
    <p:extLst>
      <p:ext uri="{BB962C8B-B14F-4D97-AF65-F5344CB8AC3E}">
        <p14:creationId xmlns:p14="http://schemas.microsoft.com/office/powerpoint/2010/main" val="1739344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A2C5E5-9FB3-B540-A23C-0E3BC9A0D9F2}" type="datetimeFigureOut">
              <a:rPr lang="en-US" smtClean="0"/>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217B20-61A6-A34B-BD13-1A6AF25D464F}" type="slidenum">
              <a:rPr lang="en-US" smtClean="0"/>
              <a:t>‹#›</a:t>
            </a:fld>
            <a:endParaRPr lang="en-US"/>
          </a:p>
        </p:txBody>
      </p:sp>
    </p:spTree>
    <p:extLst>
      <p:ext uri="{BB962C8B-B14F-4D97-AF65-F5344CB8AC3E}">
        <p14:creationId xmlns:p14="http://schemas.microsoft.com/office/powerpoint/2010/main" val="765777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6858000" cy="1143000"/>
          </a:xfrm>
        </p:spPr>
        <p:txBody>
          <a:bodyPr/>
          <a:lstStyle>
            <a:lvl1pPr>
              <a:defRPr sz="2800"/>
            </a:lvl1pPr>
          </a:lstStyle>
          <a:p>
            <a:r>
              <a:rPr lang="en-US" dirty="0"/>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3B2A31DD-494C-443D-9106-46AA91B57BFC}" type="slidenum">
              <a:rPr lang="en-US"/>
              <a:pPr>
                <a:defRPr/>
              </a:pPr>
              <a:t>‹#›</a:t>
            </a:fld>
            <a:endParaRPr lang="en-US"/>
          </a:p>
        </p:txBody>
      </p:sp>
    </p:spTree>
    <p:extLst>
      <p:ext uri="{BB962C8B-B14F-4D97-AF65-F5344CB8AC3E}">
        <p14:creationId xmlns:p14="http://schemas.microsoft.com/office/powerpoint/2010/main" val="1494354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A2C5E5-9FB3-B540-A23C-0E3BC9A0D9F2}" type="datetimeFigureOut">
              <a:rPr lang="en-US" smtClean="0"/>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217B20-61A6-A34B-BD13-1A6AF25D464F}" type="slidenum">
              <a:rPr lang="en-US" smtClean="0"/>
              <a:t>‹#›</a:t>
            </a:fld>
            <a:endParaRPr lang="en-US"/>
          </a:p>
        </p:txBody>
      </p:sp>
    </p:spTree>
    <p:extLst>
      <p:ext uri="{BB962C8B-B14F-4D97-AF65-F5344CB8AC3E}">
        <p14:creationId xmlns:p14="http://schemas.microsoft.com/office/powerpoint/2010/main" val="1428049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6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1800">
                <a:solidFill>
                  <a:schemeClr val="tx1">
                    <a:tint val="75000"/>
                  </a:schemeClr>
                </a:solidFill>
              </a:defRPr>
            </a:lvl1pPr>
            <a:lvl2pPr marL="410291" indent="0">
              <a:buNone/>
              <a:defRPr sz="1600">
                <a:solidFill>
                  <a:schemeClr val="tx1">
                    <a:tint val="75000"/>
                  </a:schemeClr>
                </a:solidFill>
              </a:defRPr>
            </a:lvl2pPr>
            <a:lvl3pPr marL="820583" indent="0">
              <a:buNone/>
              <a:defRPr sz="1400">
                <a:solidFill>
                  <a:schemeClr val="tx1">
                    <a:tint val="75000"/>
                  </a:schemeClr>
                </a:solidFill>
              </a:defRPr>
            </a:lvl3pPr>
            <a:lvl4pPr marL="1230874" indent="0">
              <a:buNone/>
              <a:defRPr sz="1300">
                <a:solidFill>
                  <a:schemeClr val="tx1">
                    <a:tint val="75000"/>
                  </a:schemeClr>
                </a:solidFill>
              </a:defRPr>
            </a:lvl4pPr>
            <a:lvl5pPr marL="1641165" indent="0">
              <a:buNone/>
              <a:defRPr sz="1300">
                <a:solidFill>
                  <a:schemeClr val="tx1">
                    <a:tint val="75000"/>
                  </a:schemeClr>
                </a:solidFill>
              </a:defRPr>
            </a:lvl5pPr>
            <a:lvl6pPr marL="2051456" indent="0">
              <a:buNone/>
              <a:defRPr sz="1300">
                <a:solidFill>
                  <a:schemeClr val="tx1">
                    <a:tint val="75000"/>
                  </a:schemeClr>
                </a:solidFill>
              </a:defRPr>
            </a:lvl6pPr>
            <a:lvl7pPr marL="2461748" indent="0">
              <a:buNone/>
              <a:defRPr sz="1300">
                <a:solidFill>
                  <a:schemeClr val="tx1">
                    <a:tint val="75000"/>
                  </a:schemeClr>
                </a:solidFill>
              </a:defRPr>
            </a:lvl7pPr>
            <a:lvl8pPr marL="2872039" indent="0">
              <a:buNone/>
              <a:defRPr sz="1300">
                <a:solidFill>
                  <a:schemeClr val="tx1">
                    <a:tint val="75000"/>
                  </a:schemeClr>
                </a:solidFill>
              </a:defRPr>
            </a:lvl8pPr>
            <a:lvl9pPr marL="3282330" indent="0">
              <a:buNone/>
              <a:defRPr sz="13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A2C5E5-9FB3-B540-A23C-0E3BC9A0D9F2}" type="datetimeFigureOut">
              <a:rPr lang="en-US" smtClean="0"/>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217B20-61A6-A34B-BD13-1A6AF25D464F}" type="slidenum">
              <a:rPr lang="en-US" smtClean="0"/>
              <a:t>‹#›</a:t>
            </a:fld>
            <a:endParaRPr lang="en-US"/>
          </a:p>
        </p:txBody>
      </p:sp>
    </p:spTree>
    <p:extLst>
      <p:ext uri="{BB962C8B-B14F-4D97-AF65-F5344CB8AC3E}">
        <p14:creationId xmlns:p14="http://schemas.microsoft.com/office/powerpoint/2010/main" val="1209153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0A2C5E5-9FB3-B540-A23C-0E3BC9A0D9F2}" type="datetimeFigureOut">
              <a:rPr lang="en-US" smtClean="0"/>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217B20-61A6-A34B-BD13-1A6AF25D464F}" type="slidenum">
              <a:rPr lang="en-US" smtClean="0"/>
              <a:t>‹#›</a:t>
            </a:fld>
            <a:endParaRPr lang="en-US"/>
          </a:p>
        </p:txBody>
      </p:sp>
    </p:spTree>
    <p:extLst>
      <p:ext uri="{BB962C8B-B14F-4D97-AF65-F5344CB8AC3E}">
        <p14:creationId xmlns:p14="http://schemas.microsoft.com/office/powerpoint/2010/main" val="93886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7" cy="639762"/>
          </a:xfrm>
        </p:spPr>
        <p:txBody>
          <a:bodyPr anchor="b"/>
          <a:lstStyle>
            <a:lvl1pPr marL="0" indent="0">
              <a:buNone/>
              <a:defRPr sz="2200" b="1"/>
            </a:lvl1pPr>
            <a:lvl2pPr marL="410291" indent="0">
              <a:buNone/>
              <a:defRPr sz="1800" b="1"/>
            </a:lvl2pPr>
            <a:lvl3pPr marL="820583" indent="0">
              <a:buNone/>
              <a:defRPr sz="1600" b="1"/>
            </a:lvl3pPr>
            <a:lvl4pPr marL="1230874" indent="0">
              <a:buNone/>
              <a:defRPr sz="1400" b="1"/>
            </a:lvl4pPr>
            <a:lvl5pPr marL="1641165" indent="0">
              <a:buNone/>
              <a:defRPr sz="1400" b="1"/>
            </a:lvl5pPr>
            <a:lvl6pPr marL="2051456" indent="0">
              <a:buNone/>
              <a:defRPr sz="1400" b="1"/>
            </a:lvl6pPr>
            <a:lvl7pPr marL="2461748" indent="0">
              <a:buNone/>
              <a:defRPr sz="1400" b="1"/>
            </a:lvl7pPr>
            <a:lvl8pPr marL="2872039" indent="0">
              <a:buNone/>
              <a:defRPr sz="1400" b="1"/>
            </a:lvl8pPr>
            <a:lvl9pPr marL="3282330" indent="0">
              <a:buNone/>
              <a:defRPr sz="1400" b="1"/>
            </a:lvl9pPr>
          </a:lstStyle>
          <a:p>
            <a:pPr lvl="0"/>
            <a:r>
              <a:rPr lang="en-US"/>
              <a:t>Click to edit Master text styles</a:t>
            </a:r>
          </a:p>
        </p:txBody>
      </p:sp>
      <p:sp>
        <p:nvSpPr>
          <p:cNvPr id="4" name="Content Placeholder 3"/>
          <p:cNvSpPr>
            <a:spLocks noGrp="1"/>
          </p:cNvSpPr>
          <p:nvPr>
            <p:ph sz="half" idx="2"/>
          </p:nvPr>
        </p:nvSpPr>
        <p:spPr>
          <a:xfrm>
            <a:off x="457201" y="2174875"/>
            <a:ext cx="4040187" cy="3951288"/>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200" b="1"/>
            </a:lvl1pPr>
            <a:lvl2pPr marL="410291" indent="0">
              <a:buNone/>
              <a:defRPr sz="1800" b="1"/>
            </a:lvl2pPr>
            <a:lvl3pPr marL="820583" indent="0">
              <a:buNone/>
              <a:defRPr sz="1600" b="1"/>
            </a:lvl3pPr>
            <a:lvl4pPr marL="1230874" indent="0">
              <a:buNone/>
              <a:defRPr sz="1400" b="1"/>
            </a:lvl4pPr>
            <a:lvl5pPr marL="1641165" indent="0">
              <a:buNone/>
              <a:defRPr sz="1400" b="1"/>
            </a:lvl5pPr>
            <a:lvl6pPr marL="2051456" indent="0">
              <a:buNone/>
              <a:defRPr sz="1400" b="1"/>
            </a:lvl6pPr>
            <a:lvl7pPr marL="2461748" indent="0">
              <a:buNone/>
              <a:defRPr sz="1400" b="1"/>
            </a:lvl7pPr>
            <a:lvl8pPr marL="2872039" indent="0">
              <a:buNone/>
              <a:defRPr sz="1400" b="1"/>
            </a:lvl8pPr>
            <a:lvl9pPr marL="3282330" indent="0">
              <a:buNone/>
              <a:defRPr sz="14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0A2C5E5-9FB3-B540-A23C-0E3BC9A0D9F2}" type="datetimeFigureOut">
              <a:rPr lang="en-US" smtClean="0"/>
              <a:t>12/3/2019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217B20-61A6-A34B-BD13-1A6AF25D464F}" type="slidenum">
              <a:rPr lang="en-US" smtClean="0"/>
              <a:t>‹#›</a:t>
            </a:fld>
            <a:endParaRPr lang="en-US"/>
          </a:p>
        </p:txBody>
      </p:sp>
    </p:spTree>
    <p:extLst>
      <p:ext uri="{BB962C8B-B14F-4D97-AF65-F5344CB8AC3E}">
        <p14:creationId xmlns:p14="http://schemas.microsoft.com/office/powerpoint/2010/main" val="7805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0A2C5E5-9FB3-B540-A23C-0E3BC9A0D9F2}" type="datetimeFigureOut">
              <a:rPr lang="en-US" smtClean="0"/>
              <a:t>12/3/2019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217B20-61A6-A34B-BD13-1A6AF25D464F}" type="slidenum">
              <a:rPr lang="en-US" smtClean="0"/>
              <a:t>‹#›</a:t>
            </a:fld>
            <a:endParaRPr lang="en-US"/>
          </a:p>
        </p:txBody>
      </p:sp>
    </p:spTree>
    <p:extLst>
      <p:ext uri="{BB962C8B-B14F-4D97-AF65-F5344CB8AC3E}">
        <p14:creationId xmlns:p14="http://schemas.microsoft.com/office/powerpoint/2010/main" val="1221776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A2C5E5-9FB3-B540-A23C-0E3BC9A0D9F2}" type="datetimeFigureOut">
              <a:rPr lang="en-US" smtClean="0"/>
              <a:t>12/3/2019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217B20-61A6-A34B-BD13-1A6AF25D464F}" type="slidenum">
              <a:rPr lang="en-US" smtClean="0"/>
              <a:t>‹#›</a:t>
            </a:fld>
            <a:endParaRPr lang="en-US"/>
          </a:p>
        </p:txBody>
      </p:sp>
    </p:spTree>
    <p:extLst>
      <p:ext uri="{BB962C8B-B14F-4D97-AF65-F5344CB8AC3E}">
        <p14:creationId xmlns:p14="http://schemas.microsoft.com/office/powerpoint/2010/main" val="1271055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800" b="1"/>
            </a:lvl1pPr>
          </a:lstStyle>
          <a:p>
            <a:r>
              <a:rPr lang="en-US"/>
              <a:t>Click to edit Master title style</a:t>
            </a:r>
          </a:p>
        </p:txBody>
      </p:sp>
      <p:sp>
        <p:nvSpPr>
          <p:cNvPr id="3" name="Content Placeholder 2"/>
          <p:cNvSpPr>
            <a:spLocks noGrp="1"/>
          </p:cNvSpPr>
          <p:nvPr>
            <p:ph idx="1"/>
          </p:nvPr>
        </p:nvSpPr>
        <p:spPr>
          <a:xfrm>
            <a:off x="3575050" y="273051"/>
            <a:ext cx="5111751" cy="5853113"/>
          </a:xfrm>
        </p:spPr>
        <p:txBody>
          <a:bodyPr/>
          <a:lstStyle>
            <a:lvl1pP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1"/>
            <a:ext cx="3008313" cy="4691063"/>
          </a:xfrm>
        </p:spPr>
        <p:txBody>
          <a:bodyPr/>
          <a:lstStyle>
            <a:lvl1pPr marL="0" indent="0">
              <a:buNone/>
              <a:defRPr sz="1300"/>
            </a:lvl1pPr>
            <a:lvl2pPr marL="410291" indent="0">
              <a:buNone/>
              <a:defRPr sz="1100"/>
            </a:lvl2pPr>
            <a:lvl3pPr marL="820583" indent="0">
              <a:buNone/>
              <a:defRPr sz="900"/>
            </a:lvl3pPr>
            <a:lvl4pPr marL="1230874" indent="0">
              <a:buNone/>
              <a:defRPr sz="800"/>
            </a:lvl4pPr>
            <a:lvl5pPr marL="1641165" indent="0">
              <a:buNone/>
              <a:defRPr sz="800"/>
            </a:lvl5pPr>
            <a:lvl6pPr marL="2051456" indent="0">
              <a:buNone/>
              <a:defRPr sz="800"/>
            </a:lvl6pPr>
            <a:lvl7pPr marL="2461748" indent="0">
              <a:buNone/>
              <a:defRPr sz="800"/>
            </a:lvl7pPr>
            <a:lvl8pPr marL="2872039" indent="0">
              <a:buNone/>
              <a:defRPr sz="800"/>
            </a:lvl8pPr>
            <a:lvl9pPr marL="328233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20A2C5E5-9FB3-B540-A23C-0E3BC9A0D9F2}" type="datetimeFigureOut">
              <a:rPr lang="en-US" smtClean="0"/>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217B20-61A6-A34B-BD13-1A6AF25D464F}" type="slidenum">
              <a:rPr lang="en-US" smtClean="0"/>
              <a:t>‹#›</a:t>
            </a:fld>
            <a:endParaRPr lang="en-US"/>
          </a:p>
        </p:txBody>
      </p:sp>
    </p:spTree>
    <p:extLst>
      <p:ext uri="{BB962C8B-B14F-4D97-AF65-F5344CB8AC3E}">
        <p14:creationId xmlns:p14="http://schemas.microsoft.com/office/powerpoint/2010/main" val="498578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7" y="4800601"/>
            <a:ext cx="5486400" cy="566738"/>
          </a:xfrm>
        </p:spPr>
        <p:txBody>
          <a:bodyPr anchor="b"/>
          <a:lstStyle>
            <a:lvl1pPr algn="l">
              <a:defRPr sz="1800" b="1"/>
            </a:lvl1pPr>
          </a:lstStyle>
          <a:p>
            <a:r>
              <a:rPr lang="en-US"/>
              <a:t>Click to edit Master title style</a:t>
            </a:r>
          </a:p>
        </p:txBody>
      </p:sp>
      <p:sp>
        <p:nvSpPr>
          <p:cNvPr id="3" name="Picture Placeholder 2"/>
          <p:cNvSpPr>
            <a:spLocks noGrp="1"/>
          </p:cNvSpPr>
          <p:nvPr>
            <p:ph type="pic" idx="1"/>
          </p:nvPr>
        </p:nvSpPr>
        <p:spPr>
          <a:xfrm>
            <a:off x="1792287" y="612776"/>
            <a:ext cx="5486400" cy="4114800"/>
          </a:xfrm>
        </p:spPr>
        <p:txBody>
          <a:bodyPr/>
          <a:lstStyle>
            <a:lvl1pPr marL="0" indent="0">
              <a:buNone/>
              <a:defRPr sz="2900"/>
            </a:lvl1pPr>
            <a:lvl2pPr marL="410291" indent="0">
              <a:buNone/>
              <a:defRPr sz="2500"/>
            </a:lvl2pPr>
            <a:lvl3pPr marL="820583" indent="0">
              <a:buNone/>
              <a:defRPr sz="2200"/>
            </a:lvl3pPr>
            <a:lvl4pPr marL="1230874" indent="0">
              <a:buNone/>
              <a:defRPr sz="1800"/>
            </a:lvl4pPr>
            <a:lvl5pPr marL="1641165" indent="0">
              <a:buNone/>
              <a:defRPr sz="1800"/>
            </a:lvl5pPr>
            <a:lvl6pPr marL="2051456" indent="0">
              <a:buNone/>
              <a:defRPr sz="1800"/>
            </a:lvl6pPr>
            <a:lvl7pPr marL="2461748" indent="0">
              <a:buNone/>
              <a:defRPr sz="1800"/>
            </a:lvl7pPr>
            <a:lvl8pPr marL="2872039" indent="0">
              <a:buNone/>
              <a:defRPr sz="1800"/>
            </a:lvl8pPr>
            <a:lvl9pPr marL="3282330" indent="0">
              <a:buNone/>
              <a:defRPr sz="1800"/>
            </a:lvl9pPr>
          </a:lstStyle>
          <a:p>
            <a:endParaRPr lang="en-US"/>
          </a:p>
        </p:txBody>
      </p:sp>
      <p:sp>
        <p:nvSpPr>
          <p:cNvPr id="4" name="Text Placeholder 3"/>
          <p:cNvSpPr>
            <a:spLocks noGrp="1"/>
          </p:cNvSpPr>
          <p:nvPr>
            <p:ph type="body" sz="half" idx="2"/>
          </p:nvPr>
        </p:nvSpPr>
        <p:spPr>
          <a:xfrm>
            <a:off x="1792287" y="5367339"/>
            <a:ext cx="5486400" cy="804862"/>
          </a:xfrm>
        </p:spPr>
        <p:txBody>
          <a:bodyPr/>
          <a:lstStyle>
            <a:lvl1pPr marL="0" indent="0">
              <a:buNone/>
              <a:defRPr sz="1300"/>
            </a:lvl1pPr>
            <a:lvl2pPr marL="410291" indent="0">
              <a:buNone/>
              <a:defRPr sz="1100"/>
            </a:lvl2pPr>
            <a:lvl3pPr marL="820583" indent="0">
              <a:buNone/>
              <a:defRPr sz="900"/>
            </a:lvl3pPr>
            <a:lvl4pPr marL="1230874" indent="0">
              <a:buNone/>
              <a:defRPr sz="800"/>
            </a:lvl4pPr>
            <a:lvl5pPr marL="1641165" indent="0">
              <a:buNone/>
              <a:defRPr sz="800"/>
            </a:lvl5pPr>
            <a:lvl6pPr marL="2051456" indent="0">
              <a:buNone/>
              <a:defRPr sz="800"/>
            </a:lvl6pPr>
            <a:lvl7pPr marL="2461748" indent="0">
              <a:buNone/>
              <a:defRPr sz="800"/>
            </a:lvl7pPr>
            <a:lvl8pPr marL="2872039" indent="0">
              <a:buNone/>
              <a:defRPr sz="800"/>
            </a:lvl8pPr>
            <a:lvl9pPr marL="328233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20A2C5E5-9FB3-B540-A23C-0E3BC9A0D9F2}" type="datetimeFigureOut">
              <a:rPr lang="en-US" smtClean="0"/>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217B20-61A6-A34B-BD13-1A6AF25D464F}" type="slidenum">
              <a:rPr lang="en-US" smtClean="0"/>
              <a:t>‹#›</a:t>
            </a:fld>
            <a:endParaRPr lang="en-US"/>
          </a:p>
        </p:txBody>
      </p:sp>
    </p:spTree>
    <p:extLst>
      <p:ext uri="{BB962C8B-B14F-4D97-AF65-F5344CB8AC3E}">
        <p14:creationId xmlns:p14="http://schemas.microsoft.com/office/powerpoint/2010/main" val="2000427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71303" y="274638"/>
            <a:ext cx="7415497" cy="1143000"/>
          </a:xfrm>
          <a:prstGeom prst="rect">
            <a:avLst/>
          </a:prstGeom>
        </p:spPr>
        <p:txBody>
          <a:bodyPr vert="horz" lIns="82058" tIns="41029" rIns="82058" bIns="41029"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82058" tIns="41029" rIns="82058" bIns="41029"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1"/>
            <a:ext cx="2133600" cy="365126"/>
          </a:xfrm>
          <a:prstGeom prst="rect">
            <a:avLst/>
          </a:prstGeom>
        </p:spPr>
        <p:txBody>
          <a:bodyPr vert="horz" lIns="82058" tIns="41029" rIns="82058" bIns="41029" rtlCol="0" anchor="ctr"/>
          <a:lstStyle>
            <a:lvl1pPr algn="l">
              <a:defRPr sz="1100">
                <a:solidFill>
                  <a:schemeClr val="tx1">
                    <a:tint val="75000"/>
                  </a:schemeClr>
                </a:solidFill>
              </a:defRPr>
            </a:lvl1pPr>
          </a:lstStyle>
          <a:p>
            <a:fld id="{20A2C5E5-9FB3-B540-A23C-0E3BC9A0D9F2}" type="datetimeFigureOut">
              <a:rPr lang="en-US" smtClean="0"/>
              <a:t>12/3/2019</a:t>
            </a:fld>
            <a:endParaRPr lang="en-US"/>
          </a:p>
        </p:txBody>
      </p:sp>
      <p:sp>
        <p:nvSpPr>
          <p:cNvPr id="5" name="Footer Placeholder 4"/>
          <p:cNvSpPr>
            <a:spLocks noGrp="1"/>
          </p:cNvSpPr>
          <p:nvPr>
            <p:ph type="ftr" sz="quarter" idx="3"/>
          </p:nvPr>
        </p:nvSpPr>
        <p:spPr>
          <a:xfrm>
            <a:off x="3124200" y="6356351"/>
            <a:ext cx="2895600" cy="365126"/>
          </a:xfrm>
          <a:prstGeom prst="rect">
            <a:avLst/>
          </a:prstGeom>
        </p:spPr>
        <p:txBody>
          <a:bodyPr vert="horz" lIns="82058" tIns="41029" rIns="82058" bIns="41029" rtlCol="0" anchor="ctr"/>
          <a:lstStyle>
            <a:lvl1pPr algn="ctr">
              <a:defRPr sz="11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6"/>
          </a:xfrm>
          <a:prstGeom prst="rect">
            <a:avLst/>
          </a:prstGeom>
        </p:spPr>
        <p:txBody>
          <a:bodyPr vert="horz" lIns="82058" tIns="41029" rIns="82058" bIns="41029" rtlCol="0" anchor="ctr"/>
          <a:lstStyle>
            <a:lvl1pPr algn="r">
              <a:defRPr sz="1100">
                <a:solidFill>
                  <a:schemeClr val="tx1">
                    <a:tint val="75000"/>
                  </a:schemeClr>
                </a:solidFill>
              </a:defRPr>
            </a:lvl1pPr>
          </a:lstStyle>
          <a:p>
            <a:fld id="{AC217B20-61A6-A34B-BD13-1A6AF25D464F}" type="slidenum">
              <a:rPr lang="en-US" smtClean="0"/>
              <a:t>‹#›</a:t>
            </a:fld>
            <a:endParaRPr lang="en-US"/>
          </a:p>
        </p:txBody>
      </p:sp>
    </p:spTree>
    <p:extLst>
      <p:ext uri="{BB962C8B-B14F-4D97-AF65-F5344CB8AC3E}">
        <p14:creationId xmlns:p14="http://schemas.microsoft.com/office/powerpoint/2010/main" val="13230199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10291" rtl="0" eaLnBrk="1" latinLnBrk="0" hangingPunct="1">
        <a:spcBef>
          <a:spcPct val="0"/>
        </a:spcBef>
        <a:buNone/>
        <a:defRPr sz="3900" b="1" kern="1200">
          <a:solidFill>
            <a:srgbClr val="414141"/>
          </a:solidFill>
          <a:latin typeface="+mj-lt"/>
          <a:ea typeface="+mj-ea"/>
          <a:cs typeface="+mj-cs"/>
        </a:defRPr>
      </a:lvl1pPr>
    </p:titleStyle>
    <p:bodyStyle>
      <a:lvl1pPr marL="307718" indent="-307718" algn="l" defTabSz="410291" rtl="0" eaLnBrk="1" latinLnBrk="0" hangingPunct="1">
        <a:spcBef>
          <a:spcPct val="20000"/>
        </a:spcBef>
        <a:buFont typeface="Arial"/>
        <a:buChar char="•"/>
        <a:defRPr sz="2900" kern="1200">
          <a:solidFill>
            <a:srgbClr val="414141"/>
          </a:solidFill>
          <a:latin typeface="+mn-lt"/>
          <a:ea typeface="+mn-ea"/>
          <a:cs typeface="+mn-cs"/>
        </a:defRPr>
      </a:lvl1pPr>
      <a:lvl2pPr marL="666723" indent="-256432" algn="l" defTabSz="410291" rtl="0" eaLnBrk="1" latinLnBrk="0" hangingPunct="1">
        <a:spcBef>
          <a:spcPct val="20000"/>
        </a:spcBef>
        <a:buFont typeface="Arial"/>
        <a:buChar char="–"/>
        <a:defRPr sz="2500" kern="1200">
          <a:solidFill>
            <a:srgbClr val="414141"/>
          </a:solidFill>
          <a:latin typeface="+mn-lt"/>
          <a:ea typeface="+mn-ea"/>
          <a:cs typeface="+mn-cs"/>
        </a:defRPr>
      </a:lvl2pPr>
      <a:lvl3pPr marL="1025728" indent="-205146" algn="l" defTabSz="410291" rtl="0" eaLnBrk="1" latinLnBrk="0" hangingPunct="1">
        <a:spcBef>
          <a:spcPct val="20000"/>
        </a:spcBef>
        <a:buFont typeface="Arial"/>
        <a:buChar char="•"/>
        <a:defRPr sz="2200" kern="1200">
          <a:solidFill>
            <a:srgbClr val="414141"/>
          </a:solidFill>
          <a:latin typeface="+mn-lt"/>
          <a:ea typeface="+mn-ea"/>
          <a:cs typeface="+mn-cs"/>
        </a:defRPr>
      </a:lvl3pPr>
      <a:lvl4pPr marL="1436019" indent="-205146" algn="l" defTabSz="410291" rtl="0" eaLnBrk="1" latinLnBrk="0" hangingPunct="1">
        <a:spcBef>
          <a:spcPct val="20000"/>
        </a:spcBef>
        <a:buFont typeface="Arial"/>
        <a:buChar char="–"/>
        <a:defRPr sz="1800" kern="1200">
          <a:solidFill>
            <a:srgbClr val="414141"/>
          </a:solidFill>
          <a:latin typeface="+mn-lt"/>
          <a:ea typeface="+mn-ea"/>
          <a:cs typeface="+mn-cs"/>
        </a:defRPr>
      </a:lvl4pPr>
      <a:lvl5pPr marL="1846311" indent="-205146" algn="l" defTabSz="410291" rtl="0" eaLnBrk="1" latinLnBrk="0" hangingPunct="1">
        <a:spcBef>
          <a:spcPct val="20000"/>
        </a:spcBef>
        <a:buFont typeface="Arial"/>
        <a:buChar char="»"/>
        <a:defRPr sz="1800" kern="1200">
          <a:solidFill>
            <a:srgbClr val="414141"/>
          </a:solidFill>
          <a:latin typeface="+mn-lt"/>
          <a:ea typeface="+mn-ea"/>
          <a:cs typeface="+mn-cs"/>
        </a:defRPr>
      </a:lvl5pPr>
      <a:lvl6pPr marL="2256602" indent="-205146" algn="l" defTabSz="410291" rtl="0" eaLnBrk="1" latinLnBrk="0" hangingPunct="1">
        <a:spcBef>
          <a:spcPct val="20000"/>
        </a:spcBef>
        <a:buFont typeface="Arial"/>
        <a:buChar char="•"/>
        <a:defRPr sz="1800" kern="1200">
          <a:solidFill>
            <a:schemeClr val="tx1"/>
          </a:solidFill>
          <a:latin typeface="+mn-lt"/>
          <a:ea typeface="+mn-ea"/>
          <a:cs typeface="+mn-cs"/>
        </a:defRPr>
      </a:lvl6pPr>
      <a:lvl7pPr marL="2666893" indent="-205146" algn="l" defTabSz="410291" rtl="0" eaLnBrk="1" latinLnBrk="0" hangingPunct="1">
        <a:spcBef>
          <a:spcPct val="20000"/>
        </a:spcBef>
        <a:buFont typeface="Arial"/>
        <a:buChar char="•"/>
        <a:defRPr sz="1800" kern="1200">
          <a:solidFill>
            <a:schemeClr val="tx1"/>
          </a:solidFill>
          <a:latin typeface="+mn-lt"/>
          <a:ea typeface="+mn-ea"/>
          <a:cs typeface="+mn-cs"/>
        </a:defRPr>
      </a:lvl7pPr>
      <a:lvl8pPr marL="3077185" indent="-205146" algn="l" defTabSz="410291" rtl="0" eaLnBrk="1" latinLnBrk="0" hangingPunct="1">
        <a:spcBef>
          <a:spcPct val="20000"/>
        </a:spcBef>
        <a:buFont typeface="Arial"/>
        <a:buChar char="•"/>
        <a:defRPr sz="1800" kern="1200">
          <a:solidFill>
            <a:schemeClr val="tx1"/>
          </a:solidFill>
          <a:latin typeface="+mn-lt"/>
          <a:ea typeface="+mn-ea"/>
          <a:cs typeface="+mn-cs"/>
        </a:defRPr>
      </a:lvl8pPr>
      <a:lvl9pPr marL="3487476" indent="-205146" algn="l" defTabSz="410291" rtl="0" eaLnBrk="1" latinLnBrk="0" hangingPunct="1">
        <a:spcBef>
          <a:spcPct val="20000"/>
        </a:spcBef>
        <a:buFont typeface="Arial"/>
        <a:buChar char="•"/>
        <a:defRPr sz="1800" kern="1200">
          <a:solidFill>
            <a:schemeClr val="tx1"/>
          </a:solidFill>
          <a:latin typeface="+mn-lt"/>
          <a:ea typeface="+mn-ea"/>
          <a:cs typeface="+mn-cs"/>
        </a:defRPr>
      </a:lvl9pPr>
    </p:bodyStyle>
    <p:other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Get-to-Market Timeline</a:t>
            </a:r>
          </a:p>
        </p:txBody>
      </p:sp>
      <p:graphicFrame>
        <p:nvGraphicFramePr>
          <p:cNvPr id="5" name="Table 4"/>
          <p:cNvGraphicFramePr>
            <a:graphicFrameLocks noGrp="1"/>
          </p:cNvGraphicFramePr>
          <p:nvPr>
            <p:extLst>
              <p:ext uri="{D42A27DB-BD31-4B8C-83A1-F6EECF244321}">
                <p14:modId xmlns:p14="http://schemas.microsoft.com/office/powerpoint/2010/main" val="4096283524"/>
              </p:ext>
            </p:extLst>
          </p:nvPr>
        </p:nvGraphicFramePr>
        <p:xfrm>
          <a:off x="2" y="4282159"/>
          <a:ext cx="9144002" cy="335280"/>
        </p:xfrm>
        <a:graphic>
          <a:graphicData uri="http://schemas.openxmlformats.org/drawingml/2006/table">
            <a:tbl>
              <a:tblPr firstRow="1" bandRow="1">
                <a:tableStyleId>{5940675A-B579-460E-94D1-54222C63F5DA}</a:tableStyleId>
              </a:tblPr>
              <a:tblGrid>
                <a:gridCol w="1016000">
                  <a:extLst>
                    <a:ext uri="{9D8B030D-6E8A-4147-A177-3AD203B41FA5}">
                      <a16:colId xmlns:a16="http://schemas.microsoft.com/office/drawing/2014/main" val="20000"/>
                    </a:ext>
                  </a:extLst>
                </a:gridCol>
                <a:gridCol w="1182909">
                  <a:extLst>
                    <a:ext uri="{9D8B030D-6E8A-4147-A177-3AD203B41FA5}">
                      <a16:colId xmlns:a16="http://schemas.microsoft.com/office/drawing/2014/main" val="20001"/>
                    </a:ext>
                  </a:extLst>
                </a:gridCol>
                <a:gridCol w="1175888">
                  <a:extLst>
                    <a:ext uri="{9D8B030D-6E8A-4147-A177-3AD203B41FA5}">
                      <a16:colId xmlns:a16="http://schemas.microsoft.com/office/drawing/2014/main" val="20002"/>
                    </a:ext>
                  </a:extLst>
                </a:gridCol>
                <a:gridCol w="1328753">
                  <a:extLst>
                    <a:ext uri="{9D8B030D-6E8A-4147-A177-3AD203B41FA5}">
                      <a16:colId xmlns:a16="http://schemas.microsoft.com/office/drawing/2014/main" val="20003"/>
                    </a:ext>
                  </a:extLst>
                </a:gridCol>
                <a:gridCol w="1222924">
                  <a:extLst>
                    <a:ext uri="{9D8B030D-6E8A-4147-A177-3AD203B41FA5}">
                      <a16:colId xmlns:a16="http://schemas.microsoft.com/office/drawing/2014/main" val="20004"/>
                    </a:ext>
                  </a:extLst>
                </a:gridCol>
                <a:gridCol w="804382">
                  <a:extLst>
                    <a:ext uri="{9D8B030D-6E8A-4147-A177-3AD203B41FA5}">
                      <a16:colId xmlns:a16="http://schemas.microsoft.com/office/drawing/2014/main" val="20005"/>
                    </a:ext>
                  </a:extLst>
                </a:gridCol>
                <a:gridCol w="804382">
                  <a:extLst>
                    <a:ext uri="{9D8B030D-6E8A-4147-A177-3AD203B41FA5}">
                      <a16:colId xmlns:a16="http://schemas.microsoft.com/office/drawing/2014/main" val="20006"/>
                    </a:ext>
                  </a:extLst>
                </a:gridCol>
                <a:gridCol w="804382">
                  <a:extLst>
                    <a:ext uri="{9D8B030D-6E8A-4147-A177-3AD203B41FA5}">
                      <a16:colId xmlns:a16="http://schemas.microsoft.com/office/drawing/2014/main" val="20007"/>
                    </a:ext>
                  </a:extLst>
                </a:gridCol>
                <a:gridCol w="804382">
                  <a:extLst>
                    <a:ext uri="{9D8B030D-6E8A-4147-A177-3AD203B41FA5}">
                      <a16:colId xmlns:a16="http://schemas.microsoft.com/office/drawing/2014/main" val="20008"/>
                    </a:ext>
                  </a:extLst>
                </a:gridCol>
              </a:tblGrid>
              <a:tr h="335280">
                <a:tc>
                  <a:txBody>
                    <a:bodyPr/>
                    <a:lstStyle/>
                    <a:p>
                      <a:pPr algn="ctr"/>
                      <a:r>
                        <a:rPr lang="en-US" sz="1600" dirty="0"/>
                        <a:t>&lt;2020</a:t>
                      </a:r>
                      <a:endParaRPr lang="en-US" sz="1600" b="1" dirty="0"/>
                    </a:p>
                  </a:txBody>
                  <a:tcPr/>
                </a:tc>
                <a:tc>
                  <a:txBody>
                    <a:bodyPr/>
                    <a:lstStyle/>
                    <a:p>
                      <a:pPr algn="ctr"/>
                      <a:r>
                        <a:rPr lang="en-US" sz="1600" dirty="0"/>
                        <a:t>Q3 2020</a:t>
                      </a:r>
                      <a:endParaRPr lang="en-US" sz="1600" b="1" dirty="0"/>
                    </a:p>
                  </a:txBody>
                  <a:tcPr/>
                </a:tc>
                <a:tc>
                  <a:txBody>
                    <a:bodyPr/>
                    <a:lstStyle/>
                    <a:p>
                      <a:pPr algn="ctr"/>
                      <a:r>
                        <a:rPr lang="en-US" sz="1600" dirty="0"/>
                        <a:t>Q4 2020</a:t>
                      </a:r>
                      <a:endParaRPr lang="en-US" sz="1600" b="1" dirty="0"/>
                    </a:p>
                  </a:txBody>
                  <a:tcPr/>
                </a:tc>
                <a:tc>
                  <a:txBody>
                    <a:bodyPr/>
                    <a:lstStyle/>
                    <a:p>
                      <a:pPr algn="ctr"/>
                      <a:r>
                        <a:rPr lang="en-US" sz="1600" dirty="0"/>
                        <a:t>Q1 2021</a:t>
                      </a:r>
                      <a:endParaRPr lang="en-US" sz="1600" b="1" dirty="0"/>
                    </a:p>
                  </a:txBody>
                  <a:tcPr/>
                </a:tc>
                <a:tc>
                  <a:txBody>
                    <a:bodyPr/>
                    <a:lstStyle/>
                    <a:p>
                      <a:pPr algn="ctr"/>
                      <a:r>
                        <a:rPr lang="en-US" sz="1600" dirty="0"/>
                        <a:t>Q2 2021</a:t>
                      </a:r>
                      <a:endParaRPr lang="en-US" sz="1600" b="1" dirty="0"/>
                    </a:p>
                  </a:txBody>
                  <a:tcPr/>
                </a:tc>
                <a:tc>
                  <a:txBody>
                    <a:bodyPr/>
                    <a:lstStyle/>
                    <a:p>
                      <a:pPr algn="ctr"/>
                      <a:r>
                        <a:rPr lang="en-US" sz="1600" dirty="0"/>
                        <a:t>2022</a:t>
                      </a:r>
                      <a:endParaRPr lang="en-US" sz="1600" b="1" dirty="0"/>
                    </a:p>
                  </a:txBody>
                  <a:tcPr/>
                </a:tc>
                <a:tc>
                  <a:txBody>
                    <a:bodyPr/>
                    <a:lstStyle/>
                    <a:p>
                      <a:pPr algn="ctr"/>
                      <a:r>
                        <a:rPr lang="en-US" sz="1600" dirty="0"/>
                        <a:t>2023</a:t>
                      </a:r>
                      <a:endParaRPr lang="en-US" sz="1600" b="1" dirty="0"/>
                    </a:p>
                  </a:txBody>
                  <a:tcPr/>
                </a:tc>
                <a:tc>
                  <a:txBody>
                    <a:bodyPr/>
                    <a:lstStyle/>
                    <a:p>
                      <a:pPr algn="ctr"/>
                      <a:r>
                        <a:rPr lang="en-US" sz="1600" dirty="0"/>
                        <a:t>2024</a:t>
                      </a:r>
                      <a:endParaRPr lang="en-US" sz="1600" b="1" dirty="0"/>
                    </a:p>
                  </a:txBody>
                  <a:tcPr/>
                </a:tc>
                <a:tc>
                  <a:txBody>
                    <a:bodyPr/>
                    <a:lstStyle/>
                    <a:p>
                      <a:pPr algn="ctr"/>
                      <a:r>
                        <a:rPr lang="en-US" sz="1600" dirty="0"/>
                        <a:t>2025</a:t>
                      </a:r>
                      <a:endParaRPr lang="en-US" sz="1600" b="1" dirty="0"/>
                    </a:p>
                  </a:txBody>
                  <a:tcPr/>
                </a:tc>
                <a:extLst>
                  <a:ext uri="{0D108BD9-81ED-4DB2-BD59-A6C34878D82A}">
                    <a16:rowId xmlns:a16="http://schemas.microsoft.com/office/drawing/2014/main" val="10000"/>
                  </a:ext>
                </a:extLst>
              </a:tr>
            </a:tbl>
          </a:graphicData>
        </a:graphic>
      </p:graphicFrame>
      <p:sp>
        <p:nvSpPr>
          <p:cNvPr id="7" name="Rectangle 6"/>
          <p:cNvSpPr/>
          <p:nvPr/>
        </p:nvSpPr>
        <p:spPr>
          <a:xfrm>
            <a:off x="-50846" y="5213247"/>
            <a:ext cx="1083382" cy="759951"/>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200" dirty="0"/>
              <a:t>Use a gray triangle to denote IP milestones</a:t>
            </a:r>
          </a:p>
        </p:txBody>
      </p:sp>
      <p:sp>
        <p:nvSpPr>
          <p:cNvPr id="8" name="Isosceles Triangle 7"/>
          <p:cNvSpPr/>
          <p:nvPr/>
        </p:nvSpPr>
        <p:spPr>
          <a:xfrm>
            <a:off x="366737" y="5006807"/>
            <a:ext cx="248216" cy="130463"/>
          </a:xfrm>
          <a:prstGeom prst="triangle">
            <a:avLst/>
          </a:prstGeom>
          <a:solidFill>
            <a:schemeClr val="bg1">
              <a:lumMod val="75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0" name="Group 9"/>
          <p:cNvGrpSpPr/>
          <p:nvPr/>
        </p:nvGrpSpPr>
        <p:grpSpPr>
          <a:xfrm>
            <a:off x="1019853" y="4703423"/>
            <a:ext cx="4906624" cy="325390"/>
            <a:chOff x="836413" y="5537086"/>
            <a:chExt cx="2894110" cy="325390"/>
          </a:xfrm>
        </p:grpSpPr>
        <p:sp>
          <p:nvSpPr>
            <p:cNvPr id="11" name="TextBox 10"/>
            <p:cNvSpPr txBox="1"/>
            <p:nvPr/>
          </p:nvSpPr>
          <p:spPr>
            <a:xfrm>
              <a:off x="1908441" y="5554699"/>
              <a:ext cx="795548" cy="307777"/>
            </a:xfrm>
            <a:prstGeom prst="rect">
              <a:avLst/>
            </a:prstGeom>
            <a:noFill/>
          </p:spPr>
          <p:txBody>
            <a:bodyPr wrap="none" rtlCol="0">
              <a:spAutoFit/>
            </a:bodyPr>
            <a:lstStyle/>
            <a:p>
              <a:r>
                <a:rPr lang="en-US" sz="1400" dirty="0"/>
                <a:t>Coulter Funding</a:t>
              </a:r>
            </a:p>
          </p:txBody>
        </p:sp>
        <p:sp>
          <p:nvSpPr>
            <p:cNvPr id="12" name="Left Bracket 11"/>
            <p:cNvSpPr/>
            <p:nvPr/>
          </p:nvSpPr>
          <p:spPr>
            <a:xfrm rot="16200000">
              <a:off x="2256654" y="4116845"/>
              <a:ext cx="53627" cy="2894110"/>
            </a:xfrm>
            <a:prstGeom prst="lef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grpSp>
      <p:sp>
        <p:nvSpPr>
          <p:cNvPr id="40" name="Rectangle 39"/>
          <p:cNvSpPr/>
          <p:nvPr/>
        </p:nvSpPr>
        <p:spPr>
          <a:xfrm>
            <a:off x="129902" y="3229842"/>
            <a:ext cx="1435608" cy="73199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200" dirty="0"/>
              <a:t>Blue box denotes Technical milestone</a:t>
            </a:r>
          </a:p>
        </p:txBody>
      </p:sp>
      <p:sp>
        <p:nvSpPr>
          <p:cNvPr id="52" name="Rectangle 51"/>
          <p:cNvSpPr/>
          <p:nvPr/>
        </p:nvSpPr>
        <p:spPr>
          <a:xfrm>
            <a:off x="132659" y="1152286"/>
            <a:ext cx="1436012" cy="88117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200" dirty="0"/>
              <a:t>Purple box denotes clinical milestone (related to human or animal studies)</a:t>
            </a:r>
          </a:p>
        </p:txBody>
      </p:sp>
      <p:sp>
        <p:nvSpPr>
          <p:cNvPr id="73" name="4-Point Star 21"/>
          <p:cNvSpPr/>
          <p:nvPr/>
        </p:nvSpPr>
        <p:spPr>
          <a:xfrm>
            <a:off x="1680381" y="2402926"/>
            <a:ext cx="395111" cy="409222"/>
          </a:xfrm>
          <a:prstGeom prst="star4">
            <a:avLst/>
          </a:prstGeom>
          <a:solidFill>
            <a:srgbClr val="008000"/>
          </a:solidFill>
          <a:ln>
            <a:solidFill>
              <a:srgbClr val="008000"/>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74" name="Rectangle 22"/>
          <p:cNvSpPr/>
          <p:nvPr/>
        </p:nvSpPr>
        <p:spPr>
          <a:xfrm>
            <a:off x="114613" y="2280956"/>
            <a:ext cx="1494608" cy="768429"/>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200" dirty="0">
                <a:solidFill>
                  <a:schemeClr val="tx1"/>
                </a:solidFill>
              </a:rPr>
              <a:t>Dark green star denotes completion of Killer Experiment</a:t>
            </a:r>
          </a:p>
        </p:txBody>
      </p:sp>
      <p:sp>
        <p:nvSpPr>
          <p:cNvPr id="79" name="Rectangle 78"/>
          <p:cNvSpPr/>
          <p:nvPr/>
        </p:nvSpPr>
        <p:spPr>
          <a:xfrm>
            <a:off x="783990" y="5213247"/>
            <a:ext cx="1179743" cy="949858"/>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200" dirty="0"/>
              <a:t>Use green triangle to denote business milestones</a:t>
            </a:r>
          </a:p>
        </p:txBody>
      </p:sp>
      <p:sp>
        <p:nvSpPr>
          <p:cNvPr id="80" name="Isosceles Triangle 79"/>
          <p:cNvSpPr/>
          <p:nvPr/>
        </p:nvSpPr>
        <p:spPr>
          <a:xfrm>
            <a:off x="1253474" y="5005148"/>
            <a:ext cx="248216" cy="130463"/>
          </a:xfrm>
          <a:prstGeom prst="triangle">
            <a:avLst/>
          </a:prstGeom>
          <a:solidFill>
            <a:srgbClr val="CCFFCC"/>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96" name="Rectangle 95"/>
          <p:cNvSpPr/>
          <p:nvPr/>
        </p:nvSpPr>
        <p:spPr>
          <a:xfrm>
            <a:off x="5257800" y="1026440"/>
            <a:ext cx="3773709" cy="2878247"/>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a:t>Use this template (see notes section below for instructions on how to use the timeline)</a:t>
            </a:r>
          </a:p>
          <a:p>
            <a:pPr algn="ctr"/>
            <a:r>
              <a:rPr lang="en-US" sz="1400" dirty="0"/>
              <a:t> to create a project specific milestone. Every project will be different in the milestones needing to be completed, technical hurdles, IP issues, funding, business development and Killer Experiment. This timeline is unique to your specific project so make the changes you need to accurately reflect the work that has been and needs to be completed!</a:t>
            </a:r>
          </a:p>
        </p:txBody>
      </p:sp>
      <p:sp>
        <p:nvSpPr>
          <p:cNvPr id="16" name="Isosceles Triangle 15"/>
          <p:cNvSpPr/>
          <p:nvPr/>
        </p:nvSpPr>
        <p:spPr>
          <a:xfrm>
            <a:off x="2153005" y="5003059"/>
            <a:ext cx="248216" cy="130463"/>
          </a:xfrm>
          <a:prstGeom prst="triangle">
            <a:avLst/>
          </a:prstGeom>
          <a:solidFill>
            <a:srgbClr val="FFC000"/>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7" name="Rectangle 16"/>
          <p:cNvSpPr/>
          <p:nvPr/>
        </p:nvSpPr>
        <p:spPr>
          <a:xfrm>
            <a:off x="1694672" y="5209533"/>
            <a:ext cx="1179743" cy="949858"/>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200" dirty="0"/>
              <a:t>Use orange triangle to denote regulatory milestones</a:t>
            </a:r>
          </a:p>
        </p:txBody>
      </p:sp>
    </p:spTree>
    <p:extLst>
      <p:ext uri="{BB962C8B-B14F-4D97-AF65-F5344CB8AC3E}">
        <p14:creationId xmlns:p14="http://schemas.microsoft.com/office/powerpoint/2010/main" val="9203322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10378</TotalTime>
  <Words>348</Words>
  <Application>Microsoft Office PowerPoint</Application>
  <PresentationFormat>On-screen Show (4:3)</PresentationFormat>
  <Paragraphs>32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Get-to-Market Timeline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Ghosh, Jaya</dc:creator>
  <cp:lastModifiedBy>Ghosh, Jaya</cp:lastModifiedBy>
  <cp:revision>82</cp:revision>
  <dcterms:created xsi:type="dcterms:W3CDTF">2014-08-14T17:15:11Z</dcterms:created>
  <dcterms:modified xsi:type="dcterms:W3CDTF">2019-12-04T00:46:16Z</dcterms:modified>
</cp:coreProperties>
</file>