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31"/>
  </p:notesMasterIdLst>
  <p:sldIdLst>
    <p:sldId id="289" r:id="rId2"/>
    <p:sldId id="297" r:id="rId3"/>
    <p:sldId id="299" r:id="rId4"/>
    <p:sldId id="300" r:id="rId5"/>
    <p:sldId id="301" r:id="rId6"/>
    <p:sldId id="298" r:id="rId7"/>
    <p:sldId id="302" r:id="rId8"/>
    <p:sldId id="309" r:id="rId9"/>
    <p:sldId id="303" r:id="rId10"/>
    <p:sldId id="304" r:id="rId11"/>
    <p:sldId id="308" r:id="rId12"/>
    <p:sldId id="312" r:id="rId13"/>
    <p:sldId id="313" r:id="rId14"/>
    <p:sldId id="305" r:id="rId15"/>
    <p:sldId id="306" r:id="rId16"/>
    <p:sldId id="307" r:id="rId17"/>
    <p:sldId id="310" r:id="rId18"/>
    <p:sldId id="290" r:id="rId19"/>
    <p:sldId id="291" r:id="rId20"/>
    <p:sldId id="292" r:id="rId21"/>
    <p:sldId id="293" r:id="rId22"/>
    <p:sldId id="294" r:id="rId23"/>
    <p:sldId id="295" r:id="rId24"/>
    <p:sldId id="296" r:id="rId25"/>
    <p:sldId id="311" r:id="rId26"/>
    <p:sldId id="314" r:id="rId27"/>
    <p:sldId id="315" r:id="rId28"/>
    <p:sldId id="316" r:id="rId29"/>
    <p:sldId id="31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89" autoAdjust="0"/>
  </p:normalViewPr>
  <p:slideViewPr>
    <p:cSldViewPr>
      <p:cViewPr varScale="1">
        <p:scale>
          <a:sx n="104" d="100"/>
          <a:sy n="104" d="100"/>
        </p:scale>
        <p:origin x="-174" y="-78"/>
      </p:cViewPr>
      <p:guideLst>
        <p:guide orient="horz" pos="2160"/>
        <p:guide pos="2880"/>
      </p:guideLst>
    </p:cSldViewPr>
  </p:slideViewPr>
  <p:outlineViewPr>
    <p:cViewPr>
      <p:scale>
        <a:sx n="33" d="100"/>
        <a:sy n="33" d="100"/>
      </p:scale>
      <p:origin x="0" y="19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0FF432D-5157-4142-8B35-93C581FF3A31}" type="datetimeFigureOut">
              <a:rPr lang="en-US" smtClean="0"/>
              <a:pPr/>
              <a:t>03/01/2011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1CA3720-7F74-44C1-A881-0C2C641219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CA3720-7F74-44C1-A881-0C2C641219CC}"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CA3720-7F74-44C1-A881-0C2C641219C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865F67-0CB2-411E-8255-2F37CE74FDA9}" type="datetimeFigureOut">
              <a:rPr lang="en-US" smtClean="0"/>
              <a:pPr/>
              <a:t>03/01/2011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99CBFBC-05BF-4ED3-8CB3-237A5D33F5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9CBFBC-05BF-4ED3-8CB3-237A5D33F5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9CBFBC-05BF-4ED3-8CB3-237A5D33F5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9CBFBC-05BF-4ED3-8CB3-237A5D33F5C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99CBFBC-05BF-4ED3-8CB3-237A5D33F5C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9CBFBC-05BF-4ED3-8CB3-237A5D33F5C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99CBFBC-05BF-4ED3-8CB3-237A5D33F5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99CBFBC-05BF-4ED3-8CB3-237A5D33F5C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865F67-0CB2-411E-8255-2F37CE74FDA9}" type="datetimeFigureOut">
              <a:rPr lang="en-US" smtClean="0"/>
              <a:pPr/>
              <a:t>03/01/2011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99CBFBC-05BF-4ED3-8CB3-237A5D33F5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F865F67-0CB2-411E-8255-2F37CE74FDA9}" type="datetimeFigureOut">
              <a:rPr lang="en-US" smtClean="0"/>
              <a:pPr/>
              <a:t>03/01/2011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99CBFBC-05BF-4ED3-8CB3-237A5D33F5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865F67-0CB2-411E-8255-2F37CE74FDA9}" type="datetimeFigureOut">
              <a:rPr lang="en-US" smtClean="0"/>
              <a:pPr/>
              <a:t>03/01/2011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99CBFBC-05BF-4ED3-8CB3-237A5D33F5C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F865F67-0CB2-411E-8255-2F37CE74FDA9}" type="datetimeFigureOut">
              <a:rPr lang="en-US" smtClean="0"/>
              <a:pPr/>
              <a:t>03/01/2011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99CBFBC-05BF-4ED3-8CB3-237A5D33F5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ihms.nih.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grants.nih.gov/grants/policy/nihgps_2003/NIHGPS_Part2.htm#_Toc54600040" TargetMode="External"/><Relationship Id="rId4" Type="http://schemas.openxmlformats.org/officeDocument/2006/relationships/hyperlink" Target="http://publicaccess.nih.gov/citation_methods.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publicaccess.nih.gov/policy.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d"/><Relationship Id="rId3" Type="http://schemas.openxmlformats.org/officeDocument/2006/relationships/hyperlink" Target="#b"/><Relationship Id="rId7" Type="http://schemas.openxmlformats.org/officeDocument/2006/relationships/hyperlink" Target="#c"/><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b"/><Relationship Id="rId5" Type="http://schemas.openxmlformats.org/officeDocument/2006/relationships/hyperlink" Target="#b"/><Relationship Id="rId4" Type="http://schemas.openxmlformats.org/officeDocument/2006/relationships/hyperlink" Target="#b"/></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ublicaccess.nih.gov/FAQ.htm#c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publicaccess.nih.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ncbi.nlm.nih.gov/sites/myncbi" TargetMode="External"/><Relationship Id="rId4" Type="http://schemas.openxmlformats.org/officeDocument/2006/relationships/hyperlink" Target="http://www.ncbi.nlm.nih.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lm.nih.gov/bsd/dist_edu.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ubmedcentral.nih.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NCBI</a:t>
            </a:r>
            <a:endParaRPr lang="en-US" dirty="0"/>
          </a:p>
        </p:txBody>
      </p:sp>
      <p:sp>
        <p:nvSpPr>
          <p:cNvPr id="3" name="Subtitle 2"/>
          <p:cNvSpPr>
            <a:spLocks noGrp="1"/>
          </p:cNvSpPr>
          <p:nvPr>
            <p:ph type="subTitle" idx="1"/>
          </p:nvPr>
        </p:nvSpPr>
        <p:spPr/>
        <p:txBody>
          <a:bodyPr/>
          <a:lstStyle/>
          <a:p>
            <a:r>
              <a:rPr lang="en-US" dirty="0" smtClean="0"/>
              <a:t>NIH Public Access Policy and Maintaining Publications in </a:t>
            </a:r>
            <a:r>
              <a:rPr lang="en-US" dirty="0" err="1" smtClean="0"/>
              <a:t>eRA</a:t>
            </a:r>
            <a:r>
              <a:rPr lang="en-US" dirty="0" smtClean="0"/>
              <a:t> Commons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normAutofit fontScale="55000" lnSpcReduction="20000"/>
          </a:bodyPr>
          <a:lstStyle/>
          <a:p>
            <a:pPr>
              <a:buNone/>
            </a:pPr>
            <a:r>
              <a:rPr lang="en-US" sz="2900" dirty="0" smtClean="0"/>
              <a:t>The Policy applies to any manuscript that:</a:t>
            </a:r>
          </a:p>
          <a:p>
            <a:r>
              <a:rPr lang="en-US" sz="2900" dirty="0" smtClean="0"/>
              <a:t>Is peer-reviewed; </a:t>
            </a:r>
          </a:p>
          <a:p>
            <a:r>
              <a:rPr lang="en-US" sz="2900" dirty="0" smtClean="0"/>
              <a:t>And, is accepted for publication in a journal on or after April 7, 2008; </a:t>
            </a:r>
          </a:p>
          <a:p>
            <a:r>
              <a:rPr lang="en-US" sz="2900" dirty="0" smtClean="0"/>
              <a:t>And, arises from: </a:t>
            </a:r>
          </a:p>
          <a:p>
            <a:pPr lvl="1"/>
            <a:r>
              <a:rPr lang="en-US" sz="2900" dirty="0" smtClean="0"/>
              <a:t>Any direct funding</a:t>
            </a:r>
            <a:r>
              <a:rPr lang="en-US" sz="2900" baseline="30000" dirty="0" smtClean="0"/>
              <a:t>1</a:t>
            </a:r>
            <a:r>
              <a:rPr lang="en-US" sz="2900" dirty="0" smtClean="0"/>
              <a:t> from an NIH grant or cooperative agreement active in Fiscal Year 2008 or beyond, or; </a:t>
            </a:r>
          </a:p>
          <a:p>
            <a:pPr lvl="1"/>
            <a:r>
              <a:rPr lang="en-US" sz="2900" dirty="0" smtClean="0"/>
              <a:t>Any direct funding from an NIH contract signed on or after April 7, 2008, or; </a:t>
            </a:r>
          </a:p>
          <a:p>
            <a:pPr lvl="1"/>
            <a:r>
              <a:rPr lang="en-US" sz="2900" dirty="0" smtClean="0"/>
              <a:t>Any direct funding from the NIH Intramural Program, or; </a:t>
            </a:r>
          </a:p>
          <a:p>
            <a:pPr lvl="1"/>
            <a:r>
              <a:rPr lang="en-US" sz="2900" dirty="0" smtClean="0"/>
              <a:t>An NIH employee </a:t>
            </a:r>
          </a:p>
          <a:p>
            <a:r>
              <a:rPr lang="en-US" sz="2900" dirty="0" smtClean="0"/>
              <a:t>Until further notice, papers written in scripts other than Latin (e.g., Russian, Japanese) cannot be processed by the </a:t>
            </a:r>
            <a:r>
              <a:rPr lang="en-US" sz="2900" dirty="0" smtClean="0">
                <a:hlinkClick r:id="rId3"/>
              </a:rPr>
              <a:t>NIHMS</a:t>
            </a:r>
            <a:r>
              <a:rPr lang="en-US" sz="2900" dirty="0" smtClean="0"/>
              <a:t>.  These papers are not required to be posted on </a:t>
            </a:r>
            <a:r>
              <a:rPr lang="en-US" sz="2900" dirty="0" err="1" smtClean="0"/>
              <a:t>PubMed</a:t>
            </a:r>
            <a:r>
              <a:rPr lang="en-US" sz="2900" dirty="0" smtClean="0"/>
              <a:t> Central and do not require evidence of compliance on applications, proposals or reports.  The NIHMS continues to process papers written in Latin (Roman) script that contain characters and fonts used in standard mathematical notation. </a:t>
            </a:r>
          </a:p>
          <a:p>
            <a:r>
              <a:rPr lang="en-US" sz="2900" dirty="0" smtClean="0"/>
              <a:t>Authors may submit final peer-reviewed manuscripts accepted before April 7, 2008 that arise from NIH funds, if they have appropriate copyright permission.</a:t>
            </a:r>
          </a:p>
          <a:p>
            <a:r>
              <a:rPr lang="en-US" sz="2900" dirty="0" smtClean="0"/>
              <a:t>Applications, Proposals and Reports must include </a:t>
            </a:r>
            <a:r>
              <a:rPr lang="en-US" sz="2900" dirty="0" smtClean="0">
                <a:hlinkClick r:id="rId4" action="ppaction://hlinkfile"/>
              </a:rPr>
              <a:t>evidence of compliance</a:t>
            </a:r>
            <a:r>
              <a:rPr lang="en-US" sz="2900" dirty="0" smtClean="0"/>
              <a:t> with the NIH Public Access Policy for all applicable papers that are authored by the Principal Investigator (PI) or arose from the PI’s NIH funds.</a:t>
            </a:r>
          </a:p>
          <a:p>
            <a:pPr>
              <a:buNone/>
            </a:pPr>
            <a:r>
              <a:rPr lang="en-US" sz="2300" baseline="30000" dirty="0" smtClean="0"/>
              <a:t>1</a:t>
            </a:r>
            <a:r>
              <a:rPr lang="en-US" sz="2300" dirty="0" smtClean="0"/>
              <a:t> "Directly" funded means costs that can be specifically identified with a particular project or activity. See </a:t>
            </a:r>
            <a:r>
              <a:rPr lang="en-US" sz="2300" dirty="0" smtClean="0">
                <a:hlinkClick r:id="rId5"/>
              </a:rPr>
              <a:t>NIH Grants Policy Statement, Rev. 12/2003</a:t>
            </a:r>
            <a:r>
              <a:rPr lang="en-US" sz="2300" dirty="0" smtClean="0"/>
              <a:t>.</a:t>
            </a:r>
            <a:endParaRPr lang="en-US" sz="2300" dirty="0"/>
          </a:p>
        </p:txBody>
      </p:sp>
      <p:sp>
        <p:nvSpPr>
          <p:cNvPr id="3" name="Title 2"/>
          <p:cNvSpPr>
            <a:spLocks noGrp="1"/>
          </p:cNvSpPr>
          <p:nvPr>
            <p:ph type="title"/>
          </p:nvPr>
        </p:nvSpPr>
        <p:spPr/>
        <p:txBody>
          <a:bodyPr/>
          <a:lstStyle/>
          <a:p>
            <a:r>
              <a:rPr lang="en-US" dirty="0" smtClean="0"/>
              <a:t>Determine Applicability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a:bodyPr>
          <a:lstStyle/>
          <a:p>
            <a:r>
              <a:rPr lang="en-US" dirty="0" smtClean="0"/>
              <a:t>Before you sign a publication agreement or similar copyright transfer agreement, make sure that the agreement allows the paper to be posted to </a:t>
            </a:r>
            <a:r>
              <a:rPr lang="en-US" dirty="0" err="1" smtClean="0"/>
              <a:t>PubMed</a:t>
            </a:r>
            <a:r>
              <a:rPr lang="en-US" dirty="0" smtClean="0"/>
              <a:t> Central (PMC) in accordance with the </a:t>
            </a:r>
            <a:r>
              <a:rPr lang="en-US" dirty="0" smtClean="0">
                <a:hlinkClick r:id="rId3"/>
              </a:rPr>
              <a:t>NIH Public Access Policy</a:t>
            </a:r>
            <a:r>
              <a:rPr lang="en-US" dirty="0" smtClean="0"/>
              <a:t>.  </a:t>
            </a:r>
          </a:p>
          <a:p>
            <a:r>
              <a:rPr lang="en-US" dirty="0" smtClean="0"/>
              <a:t>Final, peer-reviewed manuscripts must be posted to the NIHMS </a:t>
            </a:r>
            <a:r>
              <a:rPr lang="en-US" i="1" dirty="0" smtClean="0"/>
              <a:t>upon acceptance for publication</a:t>
            </a:r>
            <a:r>
              <a:rPr lang="en-US" dirty="0" smtClean="0"/>
              <a:t>, and be made publicly available on PMC no later than 12 months after the official date of publication. </a:t>
            </a:r>
            <a:endParaRPr lang="en-US" dirty="0"/>
          </a:p>
        </p:txBody>
      </p:sp>
      <p:sp>
        <p:nvSpPr>
          <p:cNvPr id="3" name="Title 2"/>
          <p:cNvSpPr>
            <a:spLocks noGrp="1"/>
          </p:cNvSpPr>
          <p:nvPr>
            <p:ph type="title"/>
          </p:nvPr>
        </p:nvSpPr>
        <p:spPr>
          <a:xfrm>
            <a:off x="457200" y="274638"/>
            <a:ext cx="8229600" cy="944562"/>
          </a:xfrm>
        </p:spPr>
        <p:txBody>
          <a:bodyPr/>
          <a:lstStyle/>
          <a:p>
            <a:r>
              <a:rPr lang="en-US" dirty="0" smtClean="0"/>
              <a:t>Address Copyright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82762"/>
          </a:xfrm>
        </p:spPr>
        <p:txBody>
          <a:bodyPr>
            <a:normAutofit fontScale="90000"/>
          </a:bodyPr>
          <a:lstStyle/>
          <a:p>
            <a:r>
              <a:rPr lang="en-US" sz="4000" dirty="0" smtClean="0"/>
              <a:t>Publisher copyright policies &amp; self-archiving </a:t>
            </a:r>
            <a:r>
              <a:rPr lang="en-US" sz="3100" dirty="0" smtClean="0"/>
              <a:t>http://www.sherpa.ac.uk/romeo/index.php?fIDnum=|&amp;la=en</a:t>
            </a:r>
            <a:endParaRPr lang="en-US" sz="3100" dirty="0"/>
          </a:p>
        </p:txBody>
      </p:sp>
      <p:pic>
        <p:nvPicPr>
          <p:cNvPr id="1026" name="Picture 2"/>
          <p:cNvPicPr>
            <a:picLocks noGrp="1" noChangeAspect="1" noChangeArrowheads="1"/>
          </p:cNvPicPr>
          <p:nvPr>
            <p:ph idx="1"/>
          </p:nvPr>
        </p:nvPicPr>
        <p:blipFill>
          <a:blip r:embed="rId2"/>
          <a:srcRect l="50000" t="13978" b="13441"/>
          <a:stretch>
            <a:fillRect/>
          </a:stretch>
        </p:blipFill>
        <p:spPr bwMode="auto">
          <a:xfrm>
            <a:off x="685800" y="2172929"/>
            <a:ext cx="7543800" cy="438027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normAutofit/>
          </a:bodyPr>
          <a:lstStyle/>
          <a:p>
            <a:r>
              <a:rPr lang="en-US" sz="4000" dirty="0" smtClean="0"/>
              <a:t>What the colors mean</a:t>
            </a:r>
            <a:endParaRPr lang="en-US" sz="4000" dirty="0"/>
          </a:p>
        </p:txBody>
      </p:sp>
      <p:pic>
        <p:nvPicPr>
          <p:cNvPr id="2050" name="Picture 2"/>
          <p:cNvPicPr>
            <a:picLocks noGrp="1" noChangeAspect="1" noChangeArrowheads="1"/>
          </p:cNvPicPr>
          <p:nvPr>
            <p:ph idx="1"/>
          </p:nvPr>
        </p:nvPicPr>
        <p:blipFill>
          <a:blip r:embed="rId2"/>
          <a:srcRect l="50000" b="21296"/>
          <a:stretch>
            <a:fillRect/>
          </a:stretch>
        </p:blipFill>
        <p:spPr bwMode="auto">
          <a:xfrm>
            <a:off x="533400" y="1371600"/>
            <a:ext cx="8175812" cy="5147733"/>
          </a:xfrm>
          <a:prstGeom prst="rect">
            <a:avLst/>
          </a:prstGeom>
          <a:solidFill>
            <a:srgbClr val="FF0000"/>
          </a:solidFill>
          <a:ln w="9525">
            <a:noFill/>
            <a:miter lim="800000"/>
            <a:headEnd/>
            <a:tailEnd/>
          </a:ln>
        </p:spPr>
      </p:pic>
      <p:sp>
        <p:nvSpPr>
          <p:cNvPr id="7" name="Right Arrow 6"/>
          <p:cNvSpPr/>
          <p:nvPr/>
        </p:nvSpPr>
        <p:spPr>
          <a:xfrm rot="10800000">
            <a:off x="4343400" y="3962400"/>
            <a:ext cx="1600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90872"/>
          </a:xfrm>
        </p:spPr>
        <p:txBody>
          <a:bodyPr>
            <a:normAutofit fontScale="92500" lnSpcReduction="20000"/>
          </a:bodyPr>
          <a:lstStyle/>
          <a:p>
            <a:endParaRPr lang="en-US" b="1" dirty="0" smtClean="0">
              <a:hlinkClick r:id="rId3" action="ppaction://hlinkfile"/>
            </a:endParaRPr>
          </a:p>
          <a:p>
            <a:r>
              <a:rPr lang="en-US" b="1" dirty="0" smtClean="0">
                <a:hlinkClick r:id="rId4" action="ppaction://hlinkfile"/>
              </a:rPr>
              <a:t>Method </a:t>
            </a:r>
            <a:r>
              <a:rPr lang="en-US" b="1" dirty="0" smtClean="0">
                <a:hlinkClick r:id="rId5" action="ppaction://hlinkfile"/>
              </a:rPr>
              <a:t>A</a:t>
            </a:r>
            <a:r>
              <a:rPr lang="en-US" dirty="0" smtClean="0"/>
              <a:t/>
            </a:r>
            <a:br>
              <a:rPr lang="en-US" dirty="0" smtClean="0"/>
            </a:br>
            <a:r>
              <a:rPr lang="en-US" dirty="0" smtClean="0"/>
              <a:t>Journal deposits final published articles in </a:t>
            </a:r>
            <a:r>
              <a:rPr lang="en-US" dirty="0" err="1" smtClean="0"/>
              <a:t>PubMed</a:t>
            </a:r>
            <a:r>
              <a:rPr lang="en-US" dirty="0" smtClean="0"/>
              <a:t> Central without author involvement</a:t>
            </a:r>
          </a:p>
          <a:p>
            <a:r>
              <a:rPr lang="en-US" b="1" dirty="0" smtClean="0">
                <a:hlinkClick r:id="rId6" action="ppaction://hlinkfile"/>
              </a:rPr>
              <a:t>Method B</a:t>
            </a:r>
            <a:r>
              <a:rPr lang="en-US" dirty="0" smtClean="0"/>
              <a:t> </a:t>
            </a:r>
            <a:br>
              <a:rPr lang="en-US" dirty="0" smtClean="0"/>
            </a:br>
            <a:r>
              <a:rPr lang="en-US" dirty="0" smtClean="0"/>
              <a:t>Author asks publisher to deposit specific final published article in PMC</a:t>
            </a:r>
          </a:p>
          <a:p>
            <a:r>
              <a:rPr lang="en-US" b="1" dirty="0" smtClean="0">
                <a:hlinkClick r:id="rId7" action="ppaction://hlinkfile"/>
              </a:rPr>
              <a:t>Method C</a:t>
            </a:r>
            <a:r>
              <a:rPr lang="en-US" dirty="0" smtClean="0"/>
              <a:t>  </a:t>
            </a:r>
            <a:br>
              <a:rPr lang="en-US" dirty="0" smtClean="0"/>
            </a:br>
            <a:r>
              <a:rPr lang="en-US" dirty="0" smtClean="0"/>
              <a:t>Author deposits final peer-reviewed manuscript in PMC via the NIHMS</a:t>
            </a:r>
          </a:p>
          <a:p>
            <a:r>
              <a:rPr lang="en-US" b="1" dirty="0" smtClean="0">
                <a:hlinkClick r:id="rId8" action="ppaction://hlinkfile"/>
              </a:rPr>
              <a:t>Method D</a:t>
            </a:r>
            <a:r>
              <a:rPr lang="en-US" dirty="0" smtClean="0"/>
              <a:t/>
            </a:r>
            <a:br>
              <a:rPr lang="en-US" dirty="0" smtClean="0"/>
            </a:br>
            <a:r>
              <a:rPr lang="en-US" dirty="0" smtClean="0"/>
              <a:t>Author completes submission of final peer-reviewed manuscript deposited by publisher in the NIHMS</a:t>
            </a:r>
            <a:endParaRPr lang="en-US" b="0" dirty="0"/>
          </a:p>
        </p:txBody>
      </p:sp>
      <p:sp>
        <p:nvSpPr>
          <p:cNvPr id="3" name="Title 2"/>
          <p:cNvSpPr>
            <a:spLocks noGrp="1"/>
          </p:cNvSpPr>
          <p:nvPr>
            <p:ph type="title"/>
          </p:nvPr>
        </p:nvSpPr>
        <p:spPr/>
        <p:txBody>
          <a:bodyPr>
            <a:normAutofit/>
          </a:bodyPr>
          <a:lstStyle/>
          <a:p>
            <a:r>
              <a:rPr lang="en-US" sz="4400" dirty="0" smtClean="0"/>
              <a:t>Submission Methods</a:t>
            </a:r>
            <a:endParaRPr lang="en-US" sz="4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sz="3200" dirty="0" smtClean="0"/>
              <a:t>Method A Journals (over 1,100) </a:t>
            </a:r>
            <a:r>
              <a:rPr lang="en-US" sz="2700" dirty="0" smtClean="0"/>
              <a:t>http://www.ncbi.nlm.nih.gov/pmc/journals/</a:t>
            </a:r>
            <a:endParaRPr lang="en-US" sz="2700" dirty="0"/>
          </a:p>
        </p:txBody>
      </p:sp>
      <p:pic>
        <p:nvPicPr>
          <p:cNvPr id="1027" name="Picture 3"/>
          <p:cNvPicPr>
            <a:picLocks noGrp="1" noChangeAspect="1" noChangeArrowheads="1"/>
          </p:cNvPicPr>
          <p:nvPr>
            <p:ph idx="1"/>
          </p:nvPr>
        </p:nvPicPr>
        <p:blipFill>
          <a:blip r:embed="rId3"/>
          <a:srcRect l="50000" b="3876"/>
          <a:stretch>
            <a:fillRect/>
          </a:stretch>
        </p:blipFill>
        <p:spPr bwMode="auto">
          <a:xfrm>
            <a:off x="762000" y="1036320"/>
            <a:ext cx="7372350" cy="566928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40000" lnSpcReduction="20000"/>
          </a:bodyPr>
          <a:lstStyle/>
          <a:p>
            <a:pPr>
              <a:buNone/>
            </a:pPr>
            <a:r>
              <a:rPr lang="en-US" sz="3500" dirty="0" smtClean="0"/>
              <a:t>Some publishers have an arrangement with NIH to deposit individual </a:t>
            </a:r>
            <a:r>
              <a:rPr lang="en-US" sz="3500" dirty="0" smtClean="0">
                <a:hlinkClick r:id="rId3" action="ppaction://hlinkfile"/>
              </a:rPr>
              <a:t>final published articles</a:t>
            </a:r>
            <a:r>
              <a:rPr lang="en-US" sz="3500" dirty="0" smtClean="0"/>
              <a:t> in </a:t>
            </a:r>
            <a:r>
              <a:rPr lang="en-US" sz="3500" dirty="0" err="1" smtClean="0"/>
              <a:t>PubMed</a:t>
            </a:r>
            <a:r>
              <a:rPr lang="en-US" sz="3500" dirty="0" smtClean="0"/>
              <a:t> Central (PMC) on a case-by-case basis.  These journals </a:t>
            </a:r>
            <a:r>
              <a:rPr lang="en-US" sz="3500" i="1" dirty="0" smtClean="0"/>
              <a:t>do</a:t>
            </a:r>
            <a:r>
              <a:rPr lang="en-US" sz="3500" dirty="0" smtClean="0"/>
              <a:t> </a:t>
            </a:r>
            <a:r>
              <a:rPr lang="en-US" sz="3500" i="1" dirty="0" smtClean="0"/>
              <a:t>not</a:t>
            </a:r>
            <a:r>
              <a:rPr lang="en-US" sz="3500" dirty="0" smtClean="0"/>
              <a:t> automatically deposit every NIH-funded paper in PMC.  Rather, the author can choose to arrange with the journal for the deposit of a specific article; this usually involves choosing the journal’s fee-based open access option for publishing that article. </a:t>
            </a:r>
          </a:p>
          <a:p>
            <a:pPr>
              <a:buNone/>
            </a:pPr>
            <a:r>
              <a:rPr lang="en-US" dirty="0" smtClean="0"/>
              <a:t> </a:t>
            </a:r>
          </a:p>
          <a:p>
            <a:pPr>
              <a:buNone/>
            </a:pPr>
            <a:r>
              <a:rPr lang="en-US" sz="4000" dirty="0" smtClean="0"/>
              <a:t>The publisher programs that have this arrangement with NIH are: </a:t>
            </a:r>
          </a:p>
          <a:p>
            <a:r>
              <a:rPr lang="en-US" sz="4000" dirty="0" smtClean="0"/>
              <a:t>ACS </a:t>
            </a:r>
            <a:r>
              <a:rPr lang="en-US" sz="4000" dirty="0" err="1" smtClean="0"/>
              <a:t>AuthorChoice</a:t>
            </a:r>
            <a:r>
              <a:rPr lang="en-US" sz="4000" dirty="0" smtClean="0"/>
              <a:t> </a:t>
            </a:r>
          </a:p>
          <a:p>
            <a:r>
              <a:rPr lang="en-US" sz="4000" dirty="0" smtClean="0"/>
              <a:t>APA Open Access </a:t>
            </a:r>
          </a:p>
          <a:p>
            <a:r>
              <a:rPr lang="en-US" sz="4000" dirty="0" smtClean="0"/>
              <a:t>BMJ Unlocked </a:t>
            </a:r>
          </a:p>
          <a:p>
            <a:r>
              <a:rPr lang="en-US" sz="4000" dirty="0" smtClean="0"/>
              <a:t>Cambridge Open Access </a:t>
            </a:r>
          </a:p>
          <a:p>
            <a:r>
              <a:rPr lang="en-US" sz="4000" dirty="0" smtClean="0"/>
              <a:t>European Society of Endocrinology Open Access </a:t>
            </a:r>
          </a:p>
          <a:p>
            <a:r>
              <a:rPr lang="en-US" sz="4000" dirty="0" err="1" smtClean="0"/>
              <a:t>IUCr</a:t>
            </a:r>
            <a:r>
              <a:rPr lang="en-US" sz="4000" dirty="0" smtClean="0"/>
              <a:t> Open Access </a:t>
            </a:r>
          </a:p>
          <a:p>
            <a:r>
              <a:rPr lang="en-US" sz="4000" dirty="0" err="1" smtClean="0"/>
              <a:t>Maney</a:t>
            </a:r>
            <a:r>
              <a:rPr lang="en-US" sz="4000" dirty="0" smtClean="0"/>
              <a:t> MORE Open Choice </a:t>
            </a:r>
          </a:p>
          <a:p>
            <a:r>
              <a:rPr lang="en-US" sz="4000" dirty="0" smtClean="0"/>
              <a:t>NPG Open Access </a:t>
            </a:r>
          </a:p>
          <a:p>
            <a:r>
              <a:rPr lang="en-US" sz="4000" dirty="0" smtClean="0"/>
              <a:t>Portland Press Opt2Pay </a:t>
            </a:r>
          </a:p>
          <a:p>
            <a:r>
              <a:rPr lang="en-US" sz="4000" dirty="0" smtClean="0"/>
              <a:t>Royal College of Psychiatrists Open Access </a:t>
            </a:r>
          </a:p>
          <a:p>
            <a:r>
              <a:rPr lang="en-US" sz="4000" dirty="0" smtClean="0"/>
              <a:t>SAGE Open </a:t>
            </a:r>
          </a:p>
          <a:p>
            <a:r>
              <a:rPr lang="en-US" sz="4000" dirty="0" smtClean="0"/>
              <a:t>Society for Endocrinology Open Access </a:t>
            </a:r>
          </a:p>
          <a:p>
            <a:r>
              <a:rPr lang="en-US" sz="4000" dirty="0" smtClean="0"/>
              <a:t>Society for Reproduction and Fertility Open Access </a:t>
            </a:r>
          </a:p>
          <a:p>
            <a:r>
              <a:rPr lang="en-US" sz="4000" dirty="0" smtClean="0"/>
              <a:t>Springer Open Choice </a:t>
            </a:r>
          </a:p>
          <a:p>
            <a:r>
              <a:rPr lang="en-US" sz="4000" dirty="0" smtClean="0"/>
              <a:t>Taylor &amp; Francis </a:t>
            </a:r>
            <a:r>
              <a:rPr lang="en-US" sz="4000" dirty="0" err="1" smtClean="0"/>
              <a:t>iOpenAccess</a:t>
            </a:r>
            <a:r>
              <a:rPr lang="en-US" sz="4000" dirty="0" smtClean="0"/>
              <a:t> </a:t>
            </a:r>
          </a:p>
          <a:p>
            <a:r>
              <a:rPr lang="en-US" sz="4000" dirty="0" smtClean="0"/>
              <a:t>Wiley-Blackwell Online Open </a:t>
            </a:r>
          </a:p>
        </p:txBody>
      </p:sp>
      <p:sp>
        <p:nvSpPr>
          <p:cNvPr id="3" name="Title 2"/>
          <p:cNvSpPr>
            <a:spLocks noGrp="1"/>
          </p:cNvSpPr>
          <p:nvPr>
            <p:ph type="title"/>
          </p:nvPr>
        </p:nvSpPr>
        <p:spPr/>
        <p:txBody>
          <a:bodyPr/>
          <a:lstStyle/>
          <a:p>
            <a:r>
              <a:rPr lang="en-US" dirty="0" smtClean="0"/>
              <a:t>Method B Journals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a:bodyPr>
          <a:lstStyle/>
          <a:p>
            <a:r>
              <a:rPr lang="en-US" sz="2800" dirty="0" smtClean="0"/>
              <a:t>Method C and D Journals-www.nihms.nih.gov</a:t>
            </a:r>
            <a:endParaRPr lang="en-US" sz="2800" dirty="0"/>
          </a:p>
        </p:txBody>
      </p:sp>
      <p:pic>
        <p:nvPicPr>
          <p:cNvPr id="3074" name="Picture 2"/>
          <p:cNvPicPr>
            <a:picLocks noGrp="1" noChangeAspect="1" noChangeArrowheads="1"/>
          </p:cNvPicPr>
          <p:nvPr>
            <p:ph idx="1"/>
          </p:nvPr>
        </p:nvPicPr>
        <p:blipFill>
          <a:blip r:embed="rId2"/>
          <a:srcRect l="50000" t="11574" b="18966"/>
          <a:stretch>
            <a:fillRect/>
          </a:stretch>
        </p:blipFill>
        <p:spPr bwMode="auto">
          <a:xfrm>
            <a:off x="152400" y="1066800"/>
            <a:ext cx="8839200" cy="5105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NCBI?</a:t>
            </a:r>
            <a:endParaRPr lang="en-US" dirty="0"/>
          </a:p>
        </p:txBody>
      </p:sp>
      <p:sp>
        <p:nvSpPr>
          <p:cNvPr id="3" name="Content Placeholder 2"/>
          <p:cNvSpPr>
            <a:spLocks noGrp="1"/>
          </p:cNvSpPr>
          <p:nvPr>
            <p:ph idx="1"/>
          </p:nvPr>
        </p:nvSpPr>
        <p:spPr>
          <a:xfrm>
            <a:off x="457200" y="1481328"/>
            <a:ext cx="8229600" cy="4919472"/>
          </a:xfrm>
        </p:spPr>
        <p:txBody>
          <a:bodyPr>
            <a:normAutofit fontScale="85000" lnSpcReduction="10000"/>
          </a:bodyPr>
          <a:lstStyle/>
          <a:p>
            <a:r>
              <a:rPr lang="en-US" b="1" dirty="0" smtClean="0"/>
              <a:t>National Center for Biotechnology Information</a:t>
            </a:r>
            <a:r>
              <a:rPr lang="en-US" dirty="0" smtClean="0"/>
              <a:t>, a division of the National Library of Medicine at the National Institutes of Health</a:t>
            </a:r>
          </a:p>
          <a:p>
            <a:r>
              <a:rPr lang="en-US" dirty="0" smtClean="0"/>
              <a:t>In 2010, In the interest of easing investigators’ bibliography management, improving data quality, and ensuring compliance with the NIH Public Access Policy (</a:t>
            </a:r>
            <a:r>
              <a:rPr lang="en-US" u="sng" dirty="0" smtClean="0">
                <a:hlinkClick r:id="rId3" tooltip="http://publicaccess.nih.gov/"/>
              </a:rPr>
              <a:t>http://publicaccess.nih.gov/</a:t>
            </a:r>
            <a:r>
              <a:rPr lang="en-US" dirty="0" smtClean="0"/>
              <a:t>), </a:t>
            </a:r>
            <a:r>
              <a:rPr lang="en-US" dirty="0" err="1" smtClean="0"/>
              <a:t>eRA</a:t>
            </a:r>
            <a:r>
              <a:rPr lang="en-US" dirty="0" smtClean="0"/>
              <a:t> Commons partnered with NCBI (</a:t>
            </a:r>
            <a:r>
              <a:rPr lang="en-US" u="sng" dirty="0" smtClean="0">
                <a:hlinkClick r:id="rId4" tooltip="http://www.ncbi.nlm.nih.gov"/>
              </a:rPr>
              <a:t>http://www.ncbi.nlm.nih.gov</a:t>
            </a:r>
            <a:r>
              <a:rPr lang="en-US" dirty="0" smtClean="0"/>
              <a:t>/) </a:t>
            </a:r>
            <a:r>
              <a:rPr lang="en-US" b="1" dirty="0" smtClean="0"/>
              <a:t>to link NCBI’s personal online tool, “My NCBI,” to Commons</a:t>
            </a:r>
            <a:r>
              <a:rPr lang="en-US" dirty="0" smtClean="0"/>
              <a:t>. My NCBI offers an online portal—“My Bibliography”(</a:t>
            </a:r>
            <a:r>
              <a:rPr lang="en-US" u="sng" dirty="0" smtClean="0">
                <a:hlinkClick r:id="rId5" tooltip="http://www.ncbi.nlm.nih.gov/sites/myncbi"/>
              </a:rPr>
              <a:t>http://www.ncbi.nlm.nih.gov/sites/myncbi</a:t>
            </a:r>
            <a:r>
              <a:rPr lang="en-US" dirty="0" smtClean="0"/>
              <a:t>/)—for users to maintain and manage a list of all types of their authored works, such as articles, presentations and books.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PIs now need a </a:t>
            </a:r>
            <a:r>
              <a:rPr lang="en-US" sz="2800" dirty="0" err="1" smtClean="0"/>
              <a:t>myNCBI</a:t>
            </a:r>
            <a:r>
              <a:rPr lang="en-US" sz="2800" dirty="0" smtClean="0"/>
              <a:t> account. </a:t>
            </a:r>
            <a:r>
              <a:rPr lang="en-US" sz="2800" dirty="0" smtClean="0"/>
              <a:t>The </a:t>
            </a:r>
            <a:r>
              <a:rPr lang="en-US" sz="2800" dirty="0" smtClean="0"/>
              <a:t>best way to </a:t>
            </a:r>
            <a:r>
              <a:rPr lang="en-US" sz="2800" dirty="0" smtClean="0"/>
              <a:t>create one </a:t>
            </a:r>
            <a:r>
              <a:rPr lang="en-US" sz="2800" dirty="0" smtClean="0"/>
              <a:t>is to start in </a:t>
            </a:r>
            <a:r>
              <a:rPr lang="en-US" sz="2800" dirty="0" err="1" smtClean="0"/>
              <a:t>eRA</a:t>
            </a:r>
            <a:r>
              <a:rPr lang="en-US" sz="2800" dirty="0" smtClean="0"/>
              <a:t> Commons:</a:t>
            </a:r>
            <a:endParaRPr lang="en-US" sz="2800" dirty="0"/>
          </a:p>
        </p:txBody>
      </p:sp>
      <p:pic>
        <p:nvPicPr>
          <p:cNvPr id="4" name="Content Placeholder 3"/>
          <p:cNvPicPr>
            <a:picLocks noGrp="1"/>
          </p:cNvPicPr>
          <p:nvPr>
            <p:ph idx="1"/>
          </p:nvPr>
        </p:nvPicPr>
        <p:blipFill>
          <a:blip r:embed="rId3" cstate="print"/>
          <a:srcRect l="49519" b="11484"/>
          <a:stretch>
            <a:fillRect/>
          </a:stretch>
        </p:blipFill>
        <p:spPr bwMode="auto">
          <a:xfrm>
            <a:off x="533400" y="1295400"/>
            <a:ext cx="7696200" cy="5410200"/>
          </a:xfrm>
          <a:prstGeom prst="rect">
            <a:avLst/>
          </a:prstGeom>
          <a:noFill/>
          <a:ln w="9525">
            <a:noFill/>
            <a:miter lim="800000"/>
            <a:headEnd/>
            <a:tailEnd/>
          </a:ln>
        </p:spPr>
      </p:pic>
      <p:sp>
        <p:nvSpPr>
          <p:cNvPr id="5" name="Left Arrow 4"/>
          <p:cNvSpPr/>
          <p:nvPr/>
        </p:nvSpPr>
        <p:spPr>
          <a:xfrm rot="2114329">
            <a:off x="7825380" y="3807908"/>
            <a:ext cx="978408" cy="484632"/>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dirty="0" smtClean="0"/>
              <a:t>The Policy ensures that the public has access to the published results of NIH-funded research. It requires scientists to submit final peer-reviewed journal manuscripts that arise from NIH funds to the digital archive </a:t>
            </a:r>
            <a:r>
              <a:rPr lang="en-US" dirty="0" err="1" smtClean="0"/>
              <a:t>PubMed</a:t>
            </a:r>
            <a:r>
              <a:rPr lang="en-US" dirty="0" smtClean="0"/>
              <a:t> Central </a:t>
            </a:r>
            <a:r>
              <a:rPr lang="en-US" i="1" dirty="0" smtClean="0"/>
              <a:t>upon acceptance for publication</a:t>
            </a:r>
            <a:r>
              <a:rPr lang="en-US" dirty="0" smtClean="0"/>
              <a:t>.  </a:t>
            </a:r>
          </a:p>
          <a:p>
            <a:pPr>
              <a:buNone/>
            </a:pPr>
            <a:endParaRPr lang="en-US" dirty="0" smtClean="0"/>
          </a:p>
          <a:p>
            <a:pPr>
              <a:buNone/>
            </a:pPr>
            <a:r>
              <a:rPr lang="en-US" dirty="0" smtClean="0"/>
              <a:t>To help advance science and improve human health, the Policy requires that these papers are accessible to the public on </a:t>
            </a:r>
            <a:r>
              <a:rPr lang="en-US" dirty="0" err="1" smtClean="0"/>
              <a:t>PubMed</a:t>
            </a:r>
            <a:r>
              <a:rPr lang="en-US" dirty="0" smtClean="0"/>
              <a:t> Central no later than 12 months after publication.</a:t>
            </a:r>
            <a:endParaRPr lang="en-US" dirty="0"/>
          </a:p>
        </p:txBody>
      </p:sp>
      <p:sp>
        <p:nvSpPr>
          <p:cNvPr id="3" name="Title 2"/>
          <p:cNvSpPr>
            <a:spLocks noGrp="1"/>
          </p:cNvSpPr>
          <p:nvPr>
            <p:ph type="title"/>
          </p:nvPr>
        </p:nvSpPr>
        <p:spPr/>
        <p:txBody>
          <a:bodyPr/>
          <a:lstStyle/>
          <a:p>
            <a:r>
              <a:rPr lang="en-US" dirty="0" smtClean="0"/>
              <a:t>NIH Public Access Policy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via Partner Organization</a:t>
            </a:r>
            <a:endParaRPr lang="en-US" dirty="0"/>
          </a:p>
        </p:txBody>
      </p:sp>
      <p:pic>
        <p:nvPicPr>
          <p:cNvPr id="4" name="Content Placeholder 3"/>
          <p:cNvPicPr>
            <a:picLocks noGrp="1"/>
          </p:cNvPicPr>
          <p:nvPr>
            <p:ph idx="1"/>
          </p:nvPr>
        </p:nvPicPr>
        <p:blipFill>
          <a:blip r:embed="rId3" cstate="print"/>
          <a:srcRect l="48878" b="15600"/>
          <a:stretch>
            <a:fillRect/>
          </a:stretch>
        </p:blipFill>
        <p:spPr bwMode="auto">
          <a:xfrm>
            <a:off x="1143000" y="1447800"/>
            <a:ext cx="6853561" cy="4525962"/>
          </a:xfrm>
          <a:prstGeom prst="rect">
            <a:avLst/>
          </a:prstGeom>
          <a:noFill/>
          <a:ln w="9525">
            <a:noFill/>
            <a:miter lim="800000"/>
            <a:headEnd/>
            <a:tailEnd/>
          </a:ln>
        </p:spPr>
      </p:pic>
      <p:sp>
        <p:nvSpPr>
          <p:cNvPr id="5" name="Up Arrow 4"/>
          <p:cNvSpPr/>
          <p:nvPr/>
        </p:nvSpPr>
        <p:spPr>
          <a:xfrm rot="17856599">
            <a:off x="5027881" y="3946152"/>
            <a:ext cx="484632" cy="97840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06562"/>
          </a:xfrm>
        </p:spPr>
        <p:txBody>
          <a:bodyPr>
            <a:normAutofit fontScale="90000"/>
          </a:bodyPr>
          <a:lstStyle/>
          <a:p>
            <a:r>
              <a:rPr lang="en-US" sz="2400" dirty="0" smtClean="0"/>
              <a:t>  Go to Saved Data, and then to my Bibliography</a:t>
            </a:r>
            <a:br>
              <a:rPr lang="en-US" sz="2400" dirty="0" smtClean="0"/>
            </a:br>
            <a:r>
              <a:rPr lang="en-US" sz="2400" dirty="0" smtClean="0"/>
              <a:t>  Click “+” to add manually or through </a:t>
            </a:r>
            <a:r>
              <a:rPr lang="en-US" sz="2400" dirty="0" err="1" smtClean="0"/>
              <a:t>PubMed</a:t>
            </a:r>
            <a:r>
              <a:rPr lang="en-US" sz="2400" dirty="0" smtClean="0"/>
              <a:t/>
            </a:r>
            <a:br>
              <a:rPr lang="en-US" sz="2400" dirty="0" smtClean="0"/>
            </a:br>
            <a:r>
              <a:rPr lang="en-US" sz="2400" dirty="0" smtClean="0"/>
              <a:t>  Click “$” for view that links to funding and notes Public         Access compliance</a:t>
            </a:r>
            <a:br>
              <a:rPr lang="en-US" sz="2400" dirty="0" smtClean="0"/>
            </a:br>
            <a:r>
              <a:rPr lang="en-US" sz="2400" dirty="0" smtClean="0"/>
              <a:t>  Click “Edit My Bibliography Settings” to add a delegate</a:t>
            </a:r>
            <a:endParaRPr lang="en-US" sz="2400" dirty="0"/>
          </a:p>
        </p:txBody>
      </p:sp>
      <p:pic>
        <p:nvPicPr>
          <p:cNvPr id="4" name="Content Placeholder 3"/>
          <p:cNvPicPr>
            <a:picLocks noGrp="1"/>
          </p:cNvPicPr>
          <p:nvPr>
            <p:ph idx="1"/>
          </p:nvPr>
        </p:nvPicPr>
        <p:blipFill>
          <a:blip r:embed="rId3" cstate="print"/>
          <a:srcRect l="49679"/>
          <a:stretch>
            <a:fillRect/>
          </a:stretch>
        </p:blipFill>
        <p:spPr bwMode="auto">
          <a:xfrm>
            <a:off x="1676400" y="2133600"/>
            <a:ext cx="5693774" cy="4525962"/>
          </a:xfrm>
          <a:prstGeom prst="rect">
            <a:avLst/>
          </a:prstGeom>
          <a:noFill/>
          <a:ln w="9525">
            <a:noFill/>
            <a:miter lim="800000"/>
            <a:headEnd/>
            <a:tailEnd/>
          </a:ln>
        </p:spPr>
      </p:pic>
      <p:sp>
        <p:nvSpPr>
          <p:cNvPr id="5" name="Up Arrow 4"/>
          <p:cNvSpPr/>
          <p:nvPr/>
        </p:nvSpPr>
        <p:spPr>
          <a:xfrm rot="18676613">
            <a:off x="2321398" y="3505696"/>
            <a:ext cx="286333" cy="6294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10800000">
            <a:off x="2761667" y="2819400"/>
            <a:ext cx="286333" cy="6294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3322670">
            <a:off x="4876800" y="2971800"/>
            <a:ext cx="286333" cy="6294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19675054">
            <a:off x="6578772" y="3838388"/>
            <a:ext cx="286333" cy="6294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533400" y="381000"/>
            <a:ext cx="76200" cy="15240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Up Arrow 11"/>
          <p:cNvSpPr/>
          <p:nvPr/>
        </p:nvSpPr>
        <p:spPr>
          <a:xfrm>
            <a:off x="533400" y="685800"/>
            <a:ext cx="76200" cy="15240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Up Arrow 12"/>
          <p:cNvSpPr/>
          <p:nvPr/>
        </p:nvSpPr>
        <p:spPr>
          <a:xfrm>
            <a:off x="533400" y="990600"/>
            <a:ext cx="76200" cy="15240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Up Arrow 13"/>
          <p:cNvSpPr/>
          <p:nvPr/>
        </p:nvSpPr>
        <p:spPr>
          <a:xfrm>
            <a:off x="533400" y="1676400"/>
            <a:ext cx="76200" cy="152400"/>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82762"/>
          </a:xfrm>
        </p:spPr>
        <p:txBody>
          <a:bodyPr>
            <a:normAutofit/>
          </a:bodyPr>
          <a:lstStyle/>
          <a:p>
            <a:r>
              <a:rPr lang="en-US" sz="2400" dirty="0" smtClean="0"/>
              <a:t>Green indicates compliance; Red, non-compliance; Yellow, in process. You can also associate publications with funding or indicate that it was not the result of NIH funding support.</a:t>
            </a:r>
            <a:endParaRPr lang="en-US" sz="2400" dirty="0"/>
          </a:p>
        </p:txBody>
      </p:sp>
      <p:pic>
        <p:nvPicPr>
          <p:cNvPr id="4" name="Content Placeholder 3"/>
          <p:cNvPicPr>
            <a:picLocks noGrp="1"/>
          </p:cNvPicPr>
          <p:nvPr>
            <p:ph idx="1"/>
          </p:nvPr>
        </p:nvPicPr>
        <p:blipFill>
          <a:blip r:embed="rId3" cstate="print"/>
          <a:srcRect l="50801" t="17909"/>
          <a:stretch>
            <a:fillRect/>
          </a:stretch>
        </p:blipFill>
        <p:spPr bwMode="auto">
          <a:xfrm>
            <a:off x="1788590" y="2362200"/>
            <a:ext cx="5907610" cy="4038600"/>
          </a:xfrm>
          <a:prstGeom prst="rect">
            <a:avLst/>
          </a:prstGeom>
          <a:noFill/>
          <a:ln w="9525">
            <a:noFill/>
            <a:miter lim="800000"/>
            <a:headEnd/>
            <a:tailEnd/>
          </a:ln>
        </p:spPr>
      </p:pic>
      <p:sp>
        <p:nvSpPr>
          <p:cNvPr id="5" name="Up Arrow 4"/>
          <p:cNvSpPr/>
          <p:nvPr/>
        </p:nvSpPr>
        <p:spPr>
          <a:xfrm rot="18676613">
            <a:off x="3235799" y="2743695"/>
            <a:ext cx="286333" cy="6294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rot="3963100">
            <a:off x="2564770" y="3525273"/>
            <a:ext cx="286333" cy="629432"/>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rot="18676613">
            <a:off x="3717841" y="5084561"/>
            <a:ext cx="286333" cy="563317"/>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30362"/>
          </a:xfrm>
        </p:spPr>
        <p:txBody>
          <a:bodyPr>
            <a:normAutofit/>
          </a:bodyPr>
          <a:lstStyle/>
          <a:p>
            <a:r>
              <a:rPr lang="en-US" sz="3200" dirty="0" smtClean="0"/>
              <a:t>A PI can name a delegate to help manage this process by adding email addresses, here. </a:t>
            </a:r>
            <a:endParaRPr lang="en-US" sz="3200" dirty="0"/>
          </a:p>
        </p:txBody>
      </p:sp>
      <p:pic>
        <p:nvPicPr>
          <p:cNvPr id="5" name="Content Placeholder 4"/>
          <p:cNvPicPr>
            <a:picLocks noGrp="1"/>
          </p:cNvPicPr>
          <p:nvPr>
            <p:ph idx="1"/>
          </p:nvPr>
        </p:nvPicPr>
        <p:blipFill>
          <a:blip r:embed="rId3" cstate="print"/>
          <a:srcRect l="49199"/>
          <a:stretch>
            <a:fillRect/>
          </a:stretch>
        </p:blipFill>
        <p:spPr bwMode="auto">
          <a:xfrm>
            <a:off x="1752600" y="1981200"/>
            <a:ext cx="5748085" cy="4525962"/>
          </a:xfrm>
          <a:prstGeom prst="rect">
            <a:avLst/>
          </a:prstGeom>
          <a:noFill/>
          <a:ln w="9525">
            <a:noFill/>
            <a:miter lim="800000"/>
            <a:headEnd/>
            <a:tailEnd/>
          </a:ln>
        </p:spPr>
      </p:pic>
      <p:sp>
        <p:nvSpPr>
          <p:cNvPr id="6" name="Up Arrow 5"/>
          <p:cNvSpPr/>
          <p:nvPr/>
        </p:nvSpPr>
        <p:spPr>
          <a:xfrm rot="18086897">
            <a:off x="4873451" y="5306750"/>
            <a:ext cx="484632" cy="97840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Useful tutorial: Using My Bibliography to Manage Compliance with NIH Public Access Policy : </a:t>
            </a:r>
            <a:r>
              <a:rPr lang="en-US" sz="2400" u="sng" dirty="0" smtClean="0">
                <a:hlinkClick r:id="rId3" tooltip="http://www.nlm.nih.gov/bsd/dist_edu.html"/>
              </a:rPr>
              <a:t>http://www.nlm.nih.gov/bsd/dist_edu.html</a:t>
            </a:r>
            <a:endParaRPr lang="en-US" sz="2400" dirty="0"/>
          </a:p>
        </p:txBody>
      </p:sp>
      <p:pic>
        <p:nvPicPr>
          <p:cNvPr id="4" name="Content Placeholder 3"/>
          <p:cNvPicPr>
            <a:picLocks noGrp="1"/>
          </p:cNvPicPr>
          <p:nvPr>
            <p:ph idx="1"/>
          </p:nvPr>
        </p:nvPicPr>
        <p:blipFill>
          <a:blip r:embed="rId4" cstate="print"/>
          <a:srcRect l="49840" r="2183" b="36759"/>
          <a:stretch>
            <a:fillRect/>
          </a:stretch>
        </p:blipFill>
        <p:spPr bwMode="auto">
          <a:xfrm>
            <a:off x="685800" y="1600200"/>
            <a:ext cx="6723978" cy="4800600"/>
          </a:xfrm>
          <a:prstGeom prst="rect">
            <a:avLst/>
          </a:prstGeom>
          <a:noFill/>
          <a:ln w="9525">
            <a:noFill/>
            <a:miter lim="800000"/>
            <a:headEnd/>
            <a:tailEnd/>
          </a:ln>
        </p:spPr>
      </p:pic>
      <p:sp>
        <p:nvSpPr>
          <p:cNvPr id="5" name="Up Arrow 4"/>
          <p:cNvSpPr/>
          <p:nvPr/>
        </p:nvSpPr>
        <p:spPr>
          <a:xfrm rot="8536769">
            <a:off x="705857" y="5075210"/>
            <a:ext cx="484632" cy="978408"/>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Kate Anderson</a:t>
            </a:r>
          </a:p>
          <a:p>
            <a:pPr>
              <a:buNone/>
            </a:pPr>
            <a:r>
              <a:rPr lang="en-US" dirty="0" smtClean="0"/>
              <a:t>	Specialized Services Librarian</a:t>
            </a:r>
          </a:p>
          <a:p>
            <a:pPr>
              <a:buNone/>
            </a:pPr>
            <a:r>
              <a:rPr lang="en-US" dirty="0" smtClean="0"/>
              <a:t>	212 Health Sciences Library</a:t>
            </a:r>
          </a:p>
          <a:p>
            <a:pPr>
              <a:buNone/>
            </a:pPr>
            <a:r>
              <a:rPr lang="en-US" dirty="0" smtClean="0"/>
              <a:t>	(573) 882-6143</a:t>
            </a:r>
          </a:p>
          <a:p>
            <a:pPr>
              <a:buNone/>
            </a:pPr>
            <a:r>
              <a:rPr lang="en-US" dirty="0" smtClean="0"/>
              <a:t>	andersonkat@health.missouri.edu</a:t>
            </a:r>
            <a:endParaRPr lang="en-US" dirty="0"/>
          </a:p>
        </p:txBody>
      </p:sp>
      <p:sp>
        <p:nvSpPr>
          <p:cNvPr id="3" name="Title 2"/>
          <p:cNvSpPr>
            <a:spLocks noGrp="1"/>
          </p:cNvSpPr>
          <p:nvPr>
            <p:ph type="title"/>
          </p:nvPr>
        </p:nvSpPr>
        <p:spPr/>
        <p:txBody>
          <a:bodyPr>
            <a:normAutofit fontScale="90000"/>
          </a:bodyPr>
          <a:lstStyle/>
          <a:p>
            <a:r>
              <a:rPr lang="en-US" dirty="0" smtClean="0"/>
              <a:t>For more help with Public Access and My NCBI</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8229600" cy="1858962"/>
          </a:xfrm>
        </p:spPr>
        <p:txBody>
          <a:bodyPr>
            <a:normAutofit/>
          </a:bodyPr>
          <a:lstStyle/>
          <a:p>
            <a:r>
              <a:rPr lang="en-US" dirty="0" smtClean="0"/>
              <a:t>Progress Reports</a:t>
            </a:r>
            <a:br>
              <a:rPr lang="en-US" dirty="0" smtClean="0"/>
            </a:br>
            <a:r>
              <a:rPr lang="en-US" sz="3100" dirty="0" smtClean="0"/>
              <a:t>Associating a paper with a grant in </a:t>
            </a:r>
            <a:r>
              <a:rPr lang="en-US" sz="3100" dirty="0" err="1" smtClean="0"/>
              <a:t>eSnap</a:t>
            </a:r>
            <a:r>
              <a:rPr lang="en-US" sz="3100" dirty="0" smtClean="0"/>
              <a:t/>
            </a:r>
            <a:br>
              <a:rPr lang="en-US" sz="3100" dirty="0" smtClean="0"/>
            </a:br>
            <a:r>
              <a:rPr lang="en-US" sz="2200" dirty="0" smtClean="0"/>
              <a:t>http://era.nih.gov/virtualschool/external/class_bib.htm</a:t>
            </a:r>
            <a:endParaRPr lang="en-US" sz="2200" dirty="0"/>
          </a:p>
        </p:txBody>
      </p:sp>
      <p:pic>
        <p:nvPicPr>
          <p:cNvPr id="1026" name="Picture 2"/>
          <p:cNvPicPr>
            <a:picLocks noGrp="1" noChangeAspect="1" noChangeArrowheads="1"/>
          </p:cNvPicPr>
          <p:nvPr>
            <p:ph idx="1"/>
          </p:nvPr>
        </p:nvPicPr>
        <p:blipFill>
          <a:blip r:embed="rId2"/>
          <a:srcRect l="52941" r="9412" b="36765"/>
          <a:stretch>
            <a:fillRect/>
          </a:stretch>
        </p:blipFill>
        <p:spPr bwMode="auto">
          <a:xfrm>
            <a:off x="1143000" y="2000250"/>
            <a:ext cx="6477000" cy="4351734"/>
          </a:xfrm>
          <a:prstGeom prst="rect">
            <a:avLst/>
          </a:prstGeom>
          <a:noFill/>
          <a:ln w="9525">
            <a:noFill/>
            <a:miter lim="800000"/>
            <a:headEnd/>
            <a:tailEnd/>
          </a:ln>
        </p:spPr>
      </p:pic>
      <p:sp>
        <p:nvSpPr>
          <p:cNvPr id="6" name="Up Arrow 5"/>
          <p:cNvSpPr/>
          <p:nvPr/>
        </p:nvSpPr>
        <p:spPr>
          <a:xfrm rot="17886704">
            <a:off x="5176433" y="5163380"/>
            <a:ext cx="484632"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52778" t="14964" r="2778"/>
          <a:stretch>
            <a:fillRect/>
          </a:stretch>
        </p:blipFill>
        <p:spPr bwMode="auto">
          <a:xfrm>
            <a:off x="446185" y="381000"/>
            <a:ext cx="8164415" cy="6248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52778" t="12649" r="3704"/>
          <a:stretch>
            <a:fillRect/>
          </a:stretch>
        </p:blipFill>
        <p:spPr bwMode="auto">
          <a:xfrm>
            <a:off x="838200" y="373316"/>
            <a:ext cx="7543800" cy="60567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50926" r="8333"/>
          <a:stretch>
            <a:fillRect/>
          </a:stretch>
        </p:blipFill>
        <p:spPr bwMode="auto">
          <a:xfrm>
            <a:off x="1667933" y="457200"/>
            <a:ext cx="6033132" cy="592343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2.JPG"/>
          <p:cNvPicPr>
            <a:picLocks noGrp="1" noChangeAspect="1"/>
          </p:cNvPicPr>
          <p:nvPr>
            <p:ph idx="1"/>
          </p:nvPr>
        </p:nvPicPr>
        <p:blipFill>
          <a:blip r:embed="rId3" cstate="print"/>
          <a:stretch>
            <a:fillRect/>
          </a:stretch>
        </p:blipFill>
        <p:spPr>
          <a:xfrm>
            <a:off x="131036" y="1535328"/>
            <a:ext cx="8936764" cy="4255872"/>
          </a:xfrm>
        </p:spPr>
      </p:pic>
      <p:sp>
        <p:nvSpPr>
          <p:cNvPr id="3" name="Title 2"/>
          <p:cNvSpPr>
            <a:spLocks noGrp="1"/>
          </p:cNvSpPr>
          <p:nvPr>
            <p:ph type="title"/>
          </p:nvPr>
        </p:nvSpPr>
        <p:spPr/>
        <p:txBody>
          <a:bodyPr>
            <a:normAutofit fontScale="90000"/>
          </a:bodyPr>
          <a:lstStyle/>
          <a:p>
            <a:r>
              <a:rPr lang="en-US" dirty="0" smtClean="0"/>
              <a:t>NOT-OD-08-033</a:t>
            </a:r>
            <a:br>
              <a:rPr lang="en-US" dirty="0" smtClean="0"/>
            </a:br>
            <a:r>
              <a:rPr lang="en-US" dirty="0" smtClean="0"/>
              <a:t>January 11, 2008</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763000" cy="5486400"/>
          </a:xfrm>
        </p:spPr>
        <p:txBody>
          <a:bodyPr>
            <a:noAutofit/>
          </a:bodyPr>
          <a:lstStyle/>
          <a:p>
            <a:r>
              <a:rPr lang="en-US" sz="1800" dirty="0" smtClean="0"/>
              <a:t>The NIH Public Access Policy applies to all peer-reviewed articles that arise, in whole or in part, from direct costs funded by NIH, or from NIH staff, that are accepted for publication on or after April 7, 2008.  </a:t>
            </a:r>
          </a:p>
          <a:p>
            <a:r>
              <a:rPr lang="en-US" sz="2000" b="1" u="sng" dirty="0" smtClean="0">
                <a:solidFill>
                  <a:srgbClr val="FF0000"/>
                </a:solidFill>
              </a:rPr>
              <a:t>Institutions and investigators are responsible for ensuring that any publishing or copyright agreements concerning submitted articles fully comply with this Policy. </a:t>
            </a:r>
          </a:p>
          <a:p>
            <a:r>
              <a:rPr lang="en-US" sz="1800" dirty="0" err="1" smtClean="0"/>
              <a:t>PubMed</a:t>
            </a:r>
            <a:r>
              <a:rPr lang="en-US" sz="1800" dirty="0" smtClean="0"/>
              <a:t> Central (PMC) is</a:t>
            </a:r>
            <a:r>
              <a:rPr lang="en-US" sz="1800" b="1" dirty="0" smtClean="0"/>
              <a:t> </a:t>
            </a:r>
            <a:r>
              <a:rPr lang="en-US" sz="1800" dirty="0" smtClean="0"/>
              <a:t>the NIH digital archive of full-text, peer-reviewed journal articles.  Its content is publicly accessible and integrated with other databases (see: </a:t>
            </a:r>
            <a:r>
              <a:rPr lang="en-US" sz="1800" dirty="0" smtClean="0">
                <a:hlinkClick r:id="rId3"/>
              </a:rPr>
              <a:t>http://www.pubmedcentral.nih.gov/</a:t>
            </a:r>
            <a:r>
              <a:rPr lang="en-US" sz="1800" dirty="0" smtClean="0"/>
              <a:t>). </a:t>
            </a:r>
          </a:p>
          <a:p>
            <a:r>
              <a:rPr lang="en-US" sz="1800" dirty="0" smtClean="0"/>
              <a:t>The final, peer-reviewed manuscript includes all graphics and supplemental materials that are associated with the article.  </a:t>
            </a:r>
          </a:p>
          <a:p>
            <a:r>
              <a:rPr lang="en-US" sz="1800" dirty="0" smtClean="0"/>
              <a:t>Beginning May 25, 2008, anyone submitting an application, proposal or progress report to the NIH must include the PMC or NIH Manuscript Submission reference number when citing applicable articles that arise from their NIH funded research. This policy includes applications submitted to the NIH for the May 25, 2008 due date and subsequent due dates. </a:t>
            </a:r>
          </a:p>
        </p:txBody>
      </p:sp>
      <p:sp>
        <p:nvSpPr>
          <p:cNvPr id="3" name="Title 2"/>
          <p:cNvSpPr>
            <a:spLocks noGrp="1"/>
          </p:cNvSpPr>
          <p:nvPr>
            <p:ph type="title"/>
          </p:nvPr>
        </p:nvSpPr>
        <p:spPr>
          <a:xfrm>
            <a:off x="457200" y="274638"/>
            <a:ext cx="8229600" cy="792162"/>
          </a:xfrm>
        </p:spPr>
        <p:txBody>
          <a:bodyPr/>
          <a:lstStyle/>
          <a:p>
            <a:r>
              <a:rPr lang="en-US" dirty="0" smtClean="0"/>
              <a:t>Specifics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dirty="0" smtClean="0"/>
              <a:t>  </a:t>
            </a:r>
            <a:r>
              <a:rPr lang="en-US" sz="4000" dirty="0" smtClean="0"/>
              <a:t>Compliance with this Policy is a </a:t>
            </a:r>
            <a:r>
              <a:rPr lang="en-US" sz="4000" b="1" dirty="0" smtClean="0">
                <a:solidFill>
                  <a:srgbClr val="FF0000"/>
                </a:solidFill>
              </a:rPr>
              <a:t>statutory requirement and a </a:t>
            </a:r>
            <a:r>
              <a:rPr lang="en-US" sz="4000" b="1" u="sng" dirty="0" smtClean="0">
                <a:solidFill>
                  <a:srgbClr val="FF0000"/>
                </a:solidFill>
              </a:rPr>
              <a:t>term and condition </a:t>
            </a:r>
            <a:r>
              <a:rPr lang="en-US" sz="4000" b="1" dirty="0" smtClean="0">
                <a:solidFill>
                  <a:srgbClr val="FF0000"/>
                </a:solidFill>
              </a:rPr>
              <a:t>of the grant award</a:t>
            </a:r>
            <a:r>
              <a:rPr lang="en-US" sz="4000" dirty="0" smtClean="0"/>
              <a:t> and cooperative agreement, in accordance with the </a:t>
            </a:r>
            <a:r>
              <a:rPr lang="en-US" sz="4000" i="1" dirty="0" smtClean="0"/>
              <a:t>NIH Grants Policy Statement</a:t>
            </a:r>
            <a:r>
              <a:rPr lang="en-US" sz="4000" dirty="0" smtClean="0"/>
              <a:t>. </a:t>
            </a:r>
          </a:p>
          <a:p>
            <a:endParaRPr lang="en-US" dirty="0"/>
          </a:p>
        </p:txBody>
      </p:sp>
      <p:sp>
        <p:nvSpPr>
          <p:cNvPr id="3" name="Title 2"/>
          <p:cNvSpPr>
            <a:spLocks noGrp="1"/>
          </p:cNvSpPr>
          <p:nvPr>
            <p:ph type="title"/>
          </p:nvPr>
        </p:nvSpPr>
        <p:spPr/>
        <p:txBody>
          <a:bodyPr>
            <a:normAutofit/>
          </a:bodyPr>
          <a:lstStyle/>
          <a:p>
            <a:r>
              <a:rPr lang="en-US" u="sng" dirty="0" smtClean="0"/>
              <a:t>Compliance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JPG"/>
          <p:cNvPicPr>
            <a:picLocks noGrp="1" noChangeAspect="1"/>
          </p:cNvPicPr>
          <p:nvPr>
            <p:ph idx="1"/>
          </p:nvPr>
        </p:nvPicPr>
        <p:blipFill>
          <a:blip r:embed="rId3" cstate="print"/>
          <a:srcRect l="1697" t="23398" r="3260"/>
          <a:stretch>
            <a:fillRect/>
          </a:stretch>
        </p:blipFill>
        <p:spPr>
          <a:xfrm>
            <a:off x="156869" y="1524000"/>
            <a:ext cx="8834731" cy="4483100"/>
          </a:xfrm>
        </p:spPr>
      </p:pic>
      <p:sp>
        <p:nvSpPr>
          <p:cNvPr id="3" name="Title 2"/>
          <p:cNvSpPr>
            <a:spLocks noGrp="1"/>
          </p:cNvSpPr>
          <p:nvPr>
            <p:ph type="title"/>
          </p:nvPr>
        </p:nvSpPr>
        <p:spPr/>
        <p:txBody>
          <a:bodyPr>
            <a:normAutofit fontScale="90000"/>
          </a:bodyPr>
          <a:lstStyle/>
          <a:p>
            <a:r>
              <a:rPr lang="en-US" dirty="0" smtClean="0"/>
              <a:t>NOT-OD-033, Reminder</a:t>
            </a:r>
            <a:br>
              <a:rPr lang="en-US" dirty="0" smtClean="0"/>
            </a:br>
            <a:r>
              <a:rPr lang="en-US" dirty="0" smtClean="0"/>
              <a:t>September 23, 2008</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rmAutofit fontScale="77500" lnSpcReduction="20000"/>
          </a:bodyPr>
          <a:lstStyle/>
          <a:p>
            <a:r>
              <a:rPr lang="en-US" dirty="0" smtClean="0"/>
              <a:t>In FY2009, Program Directors/Principal Investigators (PDs/PIs)</a:t>
            </a:r>
            <a:r>
              <a:rPr lang="en-US" b="1" dirty="0" smtClean="0">
                <a:solidFill>
                  <a:srgbClr val="FF0000"/>
                </a:solidFill>
              </a:rPr>
              <a:t> will be notified via an email from the Program Official if citations of papers included in </a:t>
            </a:r>
            <a:r>
              <a:rPr lang="en-US" b="1" u="sng" dirty="0" smtClean="0">
                <a:solidFill>
                  <a:srgbClr val="FF0000"/>
                </a:solidFill>
              </a:rPr>
              <a:t>applications</a:t>
            </a:r>
            <a:r>
              <a:rPr lang="en-US" b="1" dirty="0" smtClean="0">
                <a:solidFill>
                  <a:srgbClr val="FF0000"/>
                </a:solidFill>
              </a:rPr>
              <a:t>, </a:t>
            </a:r>
            <a:r>
              <a:rPr lang="en-US" b="1" u="sng" dirty="0" smtClean="0">
                <a:solidFill>
                  <a:srgbClr val="FF0000"/>
                </a:solidFill>
              </a:rPr>
              <a:t>proposals</a:t>
            </a:r>
            <a:r>
              <a:rPr lang="en-US" b="1" dirty="0" smtClean="0">
                <a:solidFill>
                  <a:srgbClr val="FF0000"/>
                </a:solidFill>
              </a:rPr>
              <a:t> or </a:t>
            </a:r>
            <a:r>
              <a:rPr lang="en-US" b="1" u="sng" dirty="0" smtClean="0">
                <a:solidFill>
                  <a:srgbClr val="FF0000"/>
                </a:solidFill>
              </a:rPr>
              <a:t>progress reports </a:t>
            </a:r>
            <a:r>
              <a:rPr lang="en-US" b="1" dirty="0" smtClean="0">
                <a:solidFill>
                  <a:srgbClr val="FF0000"/>
                </a:solidFill>
              </a:rPr>
              <a:t>appear to fall under the Policy but lack a demonstration of compliance as described below. </a:t>
            </a:r>
            <a:r>
              <a:rPr lang="en-US" dirty="0" smtClean="0"/>
              <a:t> The citations of concern will be explicitly listed. </a:t>
            </a:r>
            <a:r>
              <a:rPr lang="en-US" dirty="0" smtClean="0">
                <a:solidFill>
                  <a:srgbClr val="FF0000"/>
                </a:solidFill>
              </a:rPr>
              <a:t>The Institutional Business Official </a:t>
            </a:r>
            <a:r>
              <a:rPr lang="en-US" dirty="0" smtClean="0"/>
              <a:t>will be copied on the email. </a:t>
            </a:r>
          </a:p>
          <a:p>
            <a:pPr>
              <a:buNone/>
            </a:pPr>
            <a:r>
              <a:rPr lang="en-US" dirty="0" smtClean="0"/>
              <a:t> </a:t>
            </a:r>
          </a:p>
          <a:p>
            <a:r>
              <a:rPr lang="en-US" dirty="0" smtClean="0"/>
              <a:t>The PD/PI will be asked to respond via email to both the Program Official and the Institutional Business Official with confirmation that papers listed in the email are in compliance.  Confirmation should include the citation for the paper plus the appropriate identifier as described below under Demonstrating Compliance. If the paper is not covered by the Policy, the PD/PI should provide an appropriate explanation (e.g., manuscript was accepted for publication prior to April 7, 2008; the paper was not peer-reviewed).  Grantees are reminded that compliance with the Policy is a Term and Condition of the award.</a:t>
            </a:r>
            <a:endParaRPr lang="en-US" dirty="0"/>
          </a:p>
        </p:txBody>
      </p:sp>
      <p:sp>
        <p:nvSpPr>
          <p:cNvPr id="3" name="Title 2"/>
          <p:cNvSpPr>
            <a:spLocks noGrp="1"/>
          </p:cNvSpPr>
          <p:nvPr>
            <p:ph type="title"/>
          </p:nvPr>
        </p:nvSpPr>
        <p:spPr/>
        <p:txBody>
          <a:bodyPr/>
          <a:lstStyle/>
          <a:p>
            <a:r>
              <a:rPr lang="en-US" dirty="0" smtClean="0"/>
              <a:t>NIH Compliance Monitoring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a:bodyPr>
          <a:lstStyle/>
          <a:p>
            <a:r>
              <a:rPr lang="en-US" sz="3200" dirty="0" smtClean="0"/>
              <a:t>…an actual email</a:t>
            </a:r>
            <a:endParaRPr lang="en-US" sz="3200" dirty="0"/>
          </a:p>
        </p:txBody>
      </p:sp>
      <p:pic>
        <p:nvPicPr>
          <p:cNvPr id="2051" name="Picture 3"/>
          <p:cNvPicPr>
            <a:picLocks noGrp="1" noChangeAspect="1" noChangeArrowheads="1"/>
          </p:cNvPicPr>
          <p:nvPr>
            <p:ph idx="1"/>
          </p:nvPr>
        </p:nvPicPr>
        <p:blipFill>
          <a:blip r:embed="rId2"/>
          <a:srcRect t="24224" r="51083" b="3062"/>
          <a:stretch>
            <a:fillRect/>
          </a:stretch>
        </p:blipFill>
        <p:spPr bwMode="auto">
          <a:xfrm>
            <a:off x="76200" y="990600"/>
            <a:ext cx="8970818" cy="5715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76800"/>
          </a:xfrm>
        </p:spPr>
        <p:txBody>
          <a:bodyPr>
            <a:normAutofit fontScale="47500" lnSpcReduction="20000"/>
          </a:bodyPr>
          <a:lstStyle/>
          <a:p>
            <a:endParaRPr lang="en-US" dirty="0" smtClean="0"/>
          </a:p>
          <a:p>
            <a:r>
              <a:rPr lang="en-US" sz="4000" dirty="0" smtClean="0"/>
              <a:t>Grantees are reminded to demonstrate compliance with the Public Access Policy when submitting an application, proposal, or progress report to the NIH. </a:t>
            </a:r>
            <a:r>
              <a:rPr lang="en-US" sz="4000" b="1" dirty="0" smtClean="0">
                <a:solidFill>
                  <a:srgbClr val="FF0000"/>
                </a:solidFill>
              </a:rPr>
              <a:t>Grantees should include the </a:t>
            </a:r>
            <a:r>
              <a:rPr lang="en-US" sz="4000" b="1" dirty="0" err="1" smtClean="0">
                <a:solidFill>
                  <a:srgbClr val="FF0000"/>
                </a:solidFill>
              </a:rPr>
              <a:t>PubMed</a:t>
            </a:r>
            <a:r>
              <a:rPr lang="en-US" sz="4000" b="1" dirty="0" smtClean="0">
                <a:solidFill>
                  <a:srgbClr val="FF0000"/>
                </a:solidFill>
              </a:rPr>
              <a:t> Central (PMC) reference number (e.g., PMC234567) for each paper that was authored or co-authored by the applicant or arose from their NIH award, and that falls under the Policy.</a:t>
            </a:r>
            <a:r>
              <a:rPr lang="en-US" sz="4000" dirty="0" smtClean="0"/>
              <a:t>  </a:t>
            </a:r>
          </a:p>
          <a:p>
            <a:pPr>
              <a:buNone/>
            </a:pPr>
            <a:endParaRPr lang="en-US" sz="4000" dirty="0" smtClean="0"/>
          </a:p>
          <a:p>
            <a:r>
              <a:rPr lang="en-US" sz="4000" dirty="0" smtClean="0"/>
              <a:t>If the </a:t>
            </a:r>
            <a:r>
              <a:rPr lang="en-US" sz="4000" u="sng" dirty="0" err="1" smtClean="0"/>
              <a:t>PubMed</a:t>
            </a:r>
            <a:r>
              <a:rPr lang="en-US" sz="4000" u="sng" dirty="0" smtClean="0"/>
              <a:t> Central reference number </a:t>
            </a:r>
            <a:r>
              <a:rPr lang="en-US" sz="4000" dirty="0" smtClean="0"/>
              <a:t>(</a:t>
            </a:r>
            <a:r>
              <a:rPr lang="en-US" sz="4000" u="sng" dirty="0" smtClean="0"/>
              <a:t>PMCID</a:t>
            </a:r>
            <a:r>
              <a:rPr lang="en-US" sz="4000" dirty="0" smtClean="0"/>
              <a:t>) is not available because the paper has not been published yet, authors should use the </a:t>
            </a:r>
            <a:r>
              <a:rPr lang="en-US" sz="4000" u="sng" dirty="0" smtClean="0"/>
              <a:t>NIH Manuscript Submission reference number </a:t>
            </a:r>
            <a:r>
              <a:rPr lang="en-US" sz="4000" dirty="0" smtClean="0"/>
              <a:t>(e.g., </a:t>
            </a:r>
            <a:r>
              <a:rPr lang="en-US" sz="4000" u="sng" dirty="0" smtClean="0"/>
              <a:t>NIHMS97531</a:t>
            </a:r>
            <a:r>
              <a:rPr lang="en-US" sz="4000" dirty="0" smtClean="0"/>
              <a:t>).  If the PMCID is not available because the journal submits articles directly to PMC on behalf of their authors, applicants should indicate "</a:t>
            </a:r>
            <a:r>
              <a:rPr lang="en-US" sz="4000" u="sng" dirty="0" smtClean="0"/>
              <a:t>PMC Journal - In Process</a:t>
            </a:r>
            <a:r>
              <a:rPr lang="en-US" sz="4000" dirty="0" smtClean="0"/>
              <a:t>."   </a:t>
            </a:r>
          </a:p>
          <a:p>
            <a:pPr>
              <a:buNone/>
            </a:pPr>
            <a:endParaRPr lang="en-US" sz="4000" dirty="0" smtClean="0"/>
          </a:p>
          <a:p>
            <a:r>
              <a:rPr lang="en-US" sz="4000" dirty="0" smtClean="0"/>
              <a:t>NIH expects citations in an </a:t>
            </a:r>
            <a:r>
              <a:rPr lang="en-US" sz="4000" b="1" dirty="0" smtClean="0">
                <a:solidFill>
                  <a:srgbClr val="FF0000"/>
                </a:solidFill>
              </a:rPr>
              <a:t>application</a:t>
            </a:r>
            <a:r>
              <a:rPr lang="en-US" sz="4000" dirty="0" smtClean="0"/>
              <a:t>, </a:t>
            </a:r>
            <a:r>
              <a:rPr lang="en-US" sz="4000" b="1" dirty="0" smtClean="0">
                <a:solidFill>
                  <a:srgbClr val="FF0000"/>
                </a:solidFill>
              </a:rPr>
              <a:t>proposal</a:t>
            </a:r>
            <a:r>
              <a:rPr lang="en-US" sz="4000" dirty="0" smtClean="0"/>
              <a:t> or </a:t>
            </a:r>
            <a:r>
              <a:rPr lang="en-US" sz="4000" b="1" dirty="0" smtClean="0">
                <a:solidFill>
                  <a:srgbClr val="FF0000"/>
                </a:solidFill>
              </a:rPr>
              <a:t>report</a:t>
            </a:r>
            <a:r>
              <a:rPr lang="en-US" sz="4000" dirty="0" smtClean="0"/>
              <a:t> to include the most up-to-date information concerning the status of compliance with the Public Access Policy. </a:t>
            </a:r>
          </a:p>
          <a:p>
            <a:endParaRPr lang="en-US" dirty="0" smtClean="0"/>
          </a:p>
          <a:p>
            <a:endParaRPr lang="en-US" dirty="0"/>
          </a:p>
        </p:txBody>
      </p:sp>
      <p:sp>
        <p:nvSpPr>
          <p:cNvPr id="3" name="Title 2"/>
          <p:cNvSpPr>
            <a:spLocks noGrp="1"/>
          </p:cNvSpPr>
          <p:nvPr>
            <p:ph type="title"/>
          </p:nvPr>
        </p:nvSpPr>
        <p:spPr/>
        <p:txBody>
          <a:bodyPr>
            <a:normAutofit/>
          </a:bodyPr>
          <a:lstStyle/>
          <a:p>
            <a:r>
              <a:rPr lang="en-US" sz="4400" dirty="0" smtClean="0"/>
              <a:t>Demonstrating Compliance</a:t>
            </a:r>
            <a:endParaRPr lang="en-US" sz="4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1753</TotalTime>
  <Words>728</Words>
  <Application>Microsoft Office PowerPoint</Application>
  <PresentationFormat>On-screen Show (4:3)</PresentationFormat>
  <Paragraphs>110</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My NCBI</vt:lpstr>
      <vt:lpstr>NIH Public Access Policy</vt:lpstr>
      <vt:lpstr>NOT-OD-08-033 January 11, 2008</vt:lpstr>
      <vt:lpstr>Specifics</vt:lpstr>
      <vt:lpstr>Compliance</vt:lpstr>
      <vt:lpstr>NOT-OD-033, Reminder September 23, 2008</vt:lpstr>
      <vt:lpstr>NIH Compliance Monitoring </vt:lpstr>
      <vt:lpstr>…an actual email</vt:lpstr>
      <vt:lpstr>Demonstrating Compliance</vt:lpstr>
      <vt:lpstr>Determine Applicability</vt:lpstr>
      <vt:lpstr>Address Copyright</vt:lpstr>
      <vt:lpstr>Publisher copyright policies &amp; self-archiving http://www.sherpa.ac.uk/romeo/index.php?fIDnum=|&amp;la=en</vt:lpstr>
      <vt:lpstr>What the colors mean</vt:lpstr>
      <vt:lpstr>Submission Methods</vt:lpstr>
      <vt:lpstr>Method A Journals (over 1,100) http://www.ncbi.nlm.nih.gov/pmc/journals/</vt:lpstr>
      <vt:lpstr>Method B Journals</vt:lpstr>
      <vt:lpstr>Method C and D Journals-www.nihms.nih.gov</vt:lpstr>
      <vt:lpstr>What is NCBI?</vt:lpstr>
      <vt:lpstr>PIs now need a myNCBI account. The best way to create one is to start in eRA Commons:</vt:lpstr>
      <vt:lpstr>Sign in via Partner Organization</vt:lpstr>
      <vt:lpstr>  Go to Saved Data, and then to my Bibliography   Click “+” to add manually or through PubMed   Click “$” for view that links to funding and notes Public         Access compliance   Click “Edit My Bibliography Settings” to add a delegate</vt:lpstr>
      <vt:lpstr>Green indicates compliance; Red, non-compliance; Yellow, in process. You can also associate publications with funding or indicate that it was not the result of NIH funding support.</vt:lpstr>
      <vt:lpstr>A PI can name a delegate to help manage this process by adding email addresses, here. </vt:lpstr>
      <vt:lpstr>Useful tutorial: Using My Bibliography to Manage Compliance with NIH Public Access Policy : http://www.nlm.nih.gov/bsd/dist_edu.html</vt:lpstr>
      <vt:lpstr>For more help with Public Access and My NCBI</vt:lpstr>
      <vt:lpstr>Progress Reports Associating a paper with a grant in eSnap http://era.nih.gov/virtualschool/external/class_bib.htm</vt:lpstr>
      <vt:lpstr>Slide 27</vt:lpstr>
      <vt:lpstr>Slide 28</vt:lpstr>
      <vt:lpstr>Slide 29</vt:lpstr>
    </vt:vector>
  </TitlesOfParts>
  <Company>University of Missouri Health Care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CALEB Summer Research Program Scientific Writing</dc:title>
  <dc:creator>haydonc</dc:creator>
  <cp:lastModifiedBy>haydonc</cp:lastModifiedBy>
  <cp:revision>148</cp:revision>
  <dcterms:created xsi:type="dcterms:W3CDTF">2010-06-24T13:36:16Z</dcterms:created>
  <dcterms:modified xsi:type="dcterms:W3CDTF">2011-03-01T16:16:12Z</dcterms:modified>
</cp:coreProperties>
</file>