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49"/>
  </p:notesMasterIdLst>
  <p:sldIdLst>
    <p:sldId id="256" r:id="rId2"/>
    <p:sldId id="257" r:id="rId3"/>
    <p:sldId id="271" r:id="rId4"/>
    <p:sldId id="277" r:id="rId5"/>
    <p:sldId id="278" r:id="rId6"/>
    <p:sldId id="279" r:id="rId7"/>
    <p:sldId id="295" r:id="rId8"/>
    <p:sldId id="296" r:id="rId9"/>
    <p:sldId id="297" r:id="rId10"/>
    <p:sldId id="272" r:id="rId11"/>
    <p:sldId id="275" r:id="rId12"/>
    <p:sldId id="276" r:id="rId13"/>
    <p:sldId id="274" r:id="rId14"/>
    <p:sldId id="260" r:id="rId15"/>
    <p:sldId id="273" r:id="rId16"/>
    <p:sldId id="280" r:id="rId17"/>
    <p:sldId id="281" r:id="rId18"/>
    <p:sldId id="283" r:id="rId19"/>
    <p:sldId id="282" r:id="rId20"/>
    <p:sldId id="284" r:id="rId21"/>
    <p:sldId id="259" r:id="rId22"/>
    <p:sldId id="258" r:id="rId23"/>
    <p:sldId id="262" r:id="rId24"/>
    <p:sldId id="264" r:id="rId25"/>
    <p:sldId id="263" r:id="rId26"/>
    <p:sldId id="286" r:id="rId27"/>
    <p:sldId id="265" r:id="rId28"/>
    <p:sldId id="266" r:id="rId29"/>
    <p:sldId id="267" r:id="rId30"/>
    <p:sldId id="268" r:id="rId31"/>
    <p:sldId id="269" r:id="rId32"/>
    <p:sldId id="287" r:id="rId33"/>
    <p:sldId id="270" r:id="rId34"/>
    <p:sldId id="285" r:id="rId35"/>
    <p:sldId id="288" r:id="rId36"/>
    <p:sldId id="261" r:id="rId37"/>
    <p:sldId id="290" r:id="rId38"/>
    <p:sldId id="291" r:id="rId39"/>
    <p:sldId id="292" r:id="rId40"/>
    <p:sldId id="293" r:id="rId41"/>
    <p:sldId id="294" r:id="rId42"/>
    <p:sldId id="298" r:id="rId43"/>
    <p:sldId id="289" r:id="rId44"/>
    <p:sldId id="300" r:id="rId45"/>
    <p:sldId id="301" r:id="rId46"/>
    <p:sldId id="299" r:id="rId47"/>
    <p:sldId id="302"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47" autoAdjust="0"/>
    <p:restoredTop sz="94660"/>
  </p:normalViewPr>
  <p:slideViewPr>
    <p:cSldViewPr>
      <p:cViewPr varScale="1">
        <p:scale>
          <a:sx n="123" d="100"/>
          <a:sy n="123" d="100"/>
        </p:scale>
        <p:origin x="-122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4FF4FE-0B7A-4B94-9024-2CE60665B3E7}" type="datetimeFigureOut">
              <a:rPr lang="en-US" smtClean="0"/>
              <a:pPr/>
              <a:t>02/09/2009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519D72-6546-4557-9993-A0968034B0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519D72-6546-4557-9993-A0968034B0E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75ED9D-4413-4F4C-BE67-CBB6FCD87FD1}" type="slidenum">
              <a:rPr lang="en-US"/>
              <a:pPr/>
              <a:t>10</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a:t>Polypharmacy is often used as the term for undesirable drug prescribing practices in the elderly, but this is only one aspect of the problem.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6E3722-3D22-4F4C-9BEC-17189E670ABF}" type="slidenum">
              <a:rPr lang="en-US"/>
              <a:pPr/>
              <a:t>11</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r>
              <a:rPr lang="en-US"/>
              <a:t>3-5 meds often used as cutoff (ha-ha)</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F347A6-814A-4F4A-9A7D-5392E46E263F}" type="slidenum">
              <a:rPr lang="en-US"/>
              <a:pPr/>
              <a:t>14</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xfrm>
            <a:off x="914400" y="4343400"/>
            <a:ext cx="5029200" cy="4114800"/>
          </a:xfrm>
        </p:spPr>
        <p:txBody>
          <a:bodyPr/>
          <a:lstStyle/>
          <a:p>
            <a:r>
              <a:rPr lang="en-US"/>
              <a:t>Displacement of 1-2% of bound warfarin double or triples the anticoagulant activity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AE06C3-CAC0-449C-81CA-BF12B8DE6188}" type="slidenum">
              <a:rPr lang="en-US"/>
              <a:pPr/>
              <a:t>15</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a:t>Double the medications use of community dwelling elderly</a:t>
            </a:r>
          </a:p>
          <a:p>
            <a:r>
              <a:rPr lang="en-US"/>
              <a:t>Number of pills typically exceeds number of medications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444D0A-86F4-45BD-ADCB-5B32BD80D6A2}" type="slidenum">
              <a:rPr lang="en-US"/>
              <a:pPr/>
              <a:t>24</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a:t>Any one of these side effects may result in increased nursing efforts, higher costs, fractures due to falls, and new prescriptions to treat the side effects.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FA8E74-4156-4683-8402-03DC21E8D3E5}" type="slidenum">
              <a:rPr lang="en-US"/>
              <a:pPr/>
              <a:t>27</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914400" y="4343400"/>
            <a:ext cx="5029200" cy="4114800"/>
          </a:xfrm>
        </p:spPr>
        <p:txBody>
          <a:bodyPr/>
          <a:lstStyle/>
          <a:p>
            <a:r>
              <a:rPr lang="en-US"/>
              <a:t>The use of these medications in LTC largely led to the regulatory changes adopted by CMS.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6C6A9A-7302-4071-9CF8-2DAD18D042D3}" type="slidenum">
              <a:rPr lang="en-US"/>
              <a:pPr/>
              <a:t>29</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US"/>
              <a:t>Can manifest as tongue thrusting, lip smacking, lip pursing, grimacing, chewing, rocking, hmming, grunting,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19E718-5F73-44AD-8381-CF4F3C2EB254}" type="slidenum">
              <a:rPr lang="en-US"/>
              <a:pPr/>
              <a:t>37</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r>
              <a:rPr lang="en-US"/>
              <a:t>The genotype accounts for normal, reduced and non-existent CYP2D6 function in subjects.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F63928-48CD-42D2-A507-91E922AFAE0A}" type="slidenum">
              <a:rPr lang="en-US"/>
              <a:pPr/>
              <a:t>38</a:t>
            </a:fld>
            <a:endParaRPr lang="en-US"/>
          </a:p>
        </p:txBody>
      </p:sp>
      <p:sp>
        <p:nvSpPr>
          <p:cNvPr id="7170" name="Rectangle 2"/>
          <p:cNvSpPr>
            <a:spLocks noGrp="1" noRot="1" noChangeAspect="1" noChangeArrowheads="1" noTextEdit="1"/>
          </p:cNvSpPr>
          <p:nvPr>
            <p:ph type="sldImg"/>
          </p:nvPr>
        </p:nvSpPr>
        <p:spPr>
          <a:xfrm>
            <a:off x="1339850" y="914400"/>
            <a:ext cx="4178300" cy="3135313"/>
          </a:xfrm>
          <a:solidFill>
            <a:srgbClr val="FFFFFF"/>
          </a:solidFill>
          <a:ln/>
        </p:spPr>
      </p:sp>
      <p:sp>
        <p:nvSpPr>
          <p:cNvPr id="7171" name="Text Box 3"/>
          <p:cNvSpPr txBox="1">
            <a:spLocks noGrp="1" noChangeArrowheads="1"/>
          </p:cNvSpPr>
          <p:nvPr>
            <p:ph type="body" idx="1"/>
          </p:nvPr>
        </p:nvSpPr>
        <p:spPr>
          <a:xfrm>
            <a:off x="1046163" y="4352925"/>
            <a:ext cx="4770437" cy="3479800"/>
          </a:xfrm>
          <a:noFill/>
          <a:ln/>
        </p:spPr>
        <p:txBody>
          <a:bodyPr lIns="0" tIns="0" rIns="0" bIns="0">
            <a:spAutoFit/>
          </a:bodyPr>
          <a:lstStyle/>
          <a:p>
            <a:pPr marL="215900" indent="-215900" defTabSz="457200">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sz="1600">
                <a:cs typeface="Lucida Sans Unicode" pitchFamily="34" charset="0"/>
              </a:rPr>
              <a:t>Table 3. Common Drug Substrates and Clinically Important Inhibitors of CYP2D6.</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7C4FE7-820C-4942-AD7B-4BAB6EE52C7B}" type="slidenum">
              <a:rPr lang="en-US"/>
              <a:pPr/>
              <a:t>39</a:t>
            </a:fld>
            <a:endParaRPr lang="en-US"/>
          </a:p>
        </p:txBody>
      </p:sp>
      <p:sp>
        <p:nvSpPr>
          <p:cNvPr id="25602" name="Rectangle 2"/>
          <p:cNvSpPr>
            <a:spLocks noGrp="1" noRot="1" noChangeAspect="1" noChangeArrowheads="1" noTextEdit="1"/>
          </p:cNvSpPr>
          <p:nvPr>
            <p:ph type="sldImg"/>
          </p:nvPr>
        </p:nvSpPr>
        <p:spPr>
          <a:xfrm>
            <a:off x="1339850" y="914400"/>
            <a:ext cx="4178300" cy="3135313"/>
          </a:xfrm>
          <a:solidFill>
            <a:srgbClr val="FFFFFF"/>
          </a:solidFill>
          <a:ln/>
        </p:spPr>
      </p:sp>
      <p:sp>
        <p:nvSpPr>
          <p:cNvPr id="25603" name="Text Box 3"/>
          <p:cNvSpPr txBox="1">
            <a:spLocks noGrp="1" noChangeArrowheads="1"/>
          </p:cNvSpPr>
          <p:nvPr>
            <p:ph type="body" idx="1"/>
          </p:nvPr>
        </p:nvSpPr>
        <p:spPr>
          <a:xfrm>
            <a:off x="1046163" y="4352925"/>
            <a:ext cx="4770437" cy="3479800"/>
          </a:xfrm>
          <a:noFill/>
          <a:ln/>
        </p:spPr>
        <p:txBody>
          <a:bodyPr lIns="0" tIns="0" rIns="0" bIns="0">
            <a:spAutoFit/>
          </a:bodyPr>
          <a:lstStyle/>
          <a:p>
            <a:pPr marL="215900" indent="-215900" defTabSz="457200">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sz="1600">
                <a:cs typeface="Lucida Sans Unicode" pitchFamily="34" charset="0"/>
              </a:rPr>
              <a:t>Figure 1. Spectrum of Clinical Findings. Manifestations of the serotonin syndrome range from mild to life-threatening. The vertical arrows suggest the approximate point at which clinical findings initially appear in the spectrum of the disease, but all findings may not be consistently present in a single patient with the serotonin syndrome. Severe signs may mask other clinical findings. For example, muscular hypertonicity can overwhelm tremor and hyperreflexia.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7E8CF5-F9B4-4ABE-9D08-9230E164F698}" type="slidenum">
              <a:rPr lang="en-US"/>
              <a:pPr/>
              <a:t>4</a:t>
            </a:fld>
            <a:endParaRPr lang="en-US"/>
          </a:p>
        </p:txBody>
      </p:sp>
      <p:sp>
        <p:nvSpPr>
          <p:cNvPr id="403458" name="Rectangle 2"/>
          <p:cNvSpPr>
            <a:spLocks noGrp="1" noRot="1" noChangeAspect="1" noChangeArrowheads="1" noTextEdit="1"/>
          </p:cNvSpPr>
          <p:nvPr>
            <p:ph type="sldImg"/>
          </p:nvPr>
        </p:nvSpPr>
        <p:spPr>
          <a:ln/>
        </p:spPr>
      </p:sp>
      <p:sp>
        <p:nvSpPr>
          <p:cNvPr id="403459" name="Rectangle 3"/>
          <p:cNvSpPr>
            <a:spLocks noGrp="1" noChangeArrowheads="1"/>
          </p:cNvSpPr>
          <p:nvPr>
            <p:ph type="body" idx="1"/>
          </p:nvPr>
        </p:nvSpPr>
        <p:spPr/>
        <p:txBody>
          <a:bodyPr/>
          <a:lstStyle/>
          <a:p>
            <a:r>
              <a:rPr lang="en-US"/>
              <a:t>Sometimes an example is more helpful than anything else, particularly one to the extreme.</a:t>
            </a:r>
          </a:p>
          <a:p>
            <a:r>
              <a:rPr lang="en-US"/>
              <a:t>This is a real case….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89D1EC-95D9-4633-B481-4EAABFAE573C}" type="slidenum">
              <a:rPr lang="en-US"/>
              <a:pPr/>
              <a:t>41</a:t>
            </a:fld>
            <a:endParaRPr lang="en-US"/>
          </a:p>
        </p:txBody>
      </p:sp>
      <p:sp>
        <p:nvSpPr>
          <p:cNvPr id="17410" name="Rectangle 2"/>
          <p:cNvSpPr>
            <a:spLocks noGrp="1" noRot="1" noChangeAspect="1" noChangeArrowheads="1" noTextEdit="1"/>
          </p:cNvSpPr>
          <p:nvPr>
            <p:ph type="sldImg"/>
          </p:nvPr>
        </p:nvSpPr>
        <p:spPr>
          <a:xfrm>
            <a:off x="1339850" y="914400"/>
            <a:ext cx="4178300" cy="3135313"/>
          </a:xfrm>
          <a:solidFill>
            <a:srgbClr val="FFFFFF"/>
          </a:solidFill>
          <a:ln/>
        </p:spPr>
      </p:sp>
      <p:sp>
        <p:nvSpPr>
          <p:cNvPr id="17411" name="Text Box 3"/>
          <p:cNvSpPr txBox="1">
            <a:spLocks noGrp="1" noChangeArrowheads="1"/>
          </p:cNvSpPr>
          <p:nvPr>
            <p:ph type="body" idx="1"/>
          </p:nvPr>
        </p:nvSpPr>
        <p:spPr>
          <a:xfrm>
            <a:off x="1046163" y="4352925"/>
            <a:ext cx="4770437" cy="3479800"/>
          </a:xfrm>
          <a:noFill/>
          <a:ln/>
        </p:spPr>
        <p:txBody>
          <a:bodyPr lIns="0" tIns="0" rIns="0" bIns="0">
            <a:spAutoFit/>
          </a:bodyPr>
          <a:lstStyle/>
          <a:p>
            <a:pPr marL="215900" indent="-215900" defTabSz="457200">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sz="1600">
                <a:cs typeface="Lucida Sans Unicode" pitchFamily="34" charset="0"/>
              </a:rPr>
              <a:t>Figure 2. Findings in a Patient with Moderately Severe Serotonin Syndrome. Hyperkinetic neuromuscular findings of tremor or clonus and hyperreflexia should lead the clinician to consider the diagnosis of the serotonin syndrome.</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34759-E222-41E1-AC0F-DE4C4193CC82}" type="slidenum">
              <a:rPr lang="en-US"/>
              <a:pPr/>
              <a:t>45</a:t>
            </a:fld>
            <a:endParaRPr lang="en-U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r>
              <a:rPr lang="en-US" dirty="0"/>
              <a:t>There is no Master List now, only the perception of one.  EMR have not helped so far (VA may be the exception)</a:t>
            </a:r>
          </a:p>
          <a:p>
            <a:r>
              <a:rPr lang="en-US" dirty="0"/>
              <a:t>One list for the physician, pharmacy, patient, subspecialist, </a:t>
            </a:r>
          </a:p>
          <a:p>
            <a:r>
              <a:rPr lang="en-US" dirty="0"/>
              <a:t>Any medication changes make it to each </a:t>
            </a:r>
            <a:r>
              <a:rPr lang="en-US" dirty="0" err="1"/>
              <a:t>involvest</a:t>
            </a:r>
            <a:r>
              <a:rPr lang="en-US" dirty="0"/>
              <a:t> person</a:t>
            </a:r>
          </a:p>
          <a:p>
            <a:r>
              <a:rPr lang="en-US" dirty="0"/>
              <a:t>Central pharmacy for coordination of prescribing, drug interactions, cost considerations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519D72-6546-4557-9993-A0968034B0E2}" type="slidenum">
              <a:rPr lang="en-US" smtClean="0"/>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E9F784-98D1-429E-AFBE-055A39B4203A}" type="slidenum">
              <a:rPr lang="en-US"/>
              <a:pPr/>
              <a:t>5</a:t>
            </a:fld>
            <a:endParaRPr lang="en-US"/>
          </a:p>
        </p:txBody>
      </p:sp>
      <p:sp>
        <p:nvSpPr>
          <p:cNvPr id="411650" name="Rectangle 2"/>
          <p:cNvSpPr>
            <a:spLocks noGrp="1" noRot="1" noChangeAspect="1" noChangeArrowheads="1" noTextEdit="1"/>
          </p:cNvSpPr>
          <p:nvPr>
            <p:ph type="sldImg"/>
          </p:nvPr>
        </p:nvSpPr>
        <p:spPr>
          <a:ln/>
        </p:spPr>
      </p:sp>
      <p:sp>
        <p:nvSpPr>
          <p:cNvPr id="411651" name="Rectangle 3"/>
          <p:cNvSpPr>
            <a:spLocks noGrp="1" noChangeArrowheads="1"/>
          </p:cNvSpPr>
          <p:nvPr>
            <p:ph type="body" idx="1"/>
          </p:nvPr>
        </p:nvSpPr>
        <p:spPr/>
        <p:txBody>
          <a:bodyPr/>
          <a:lstStyle/>
          <a:p>
            <a:r>
              <a:rPr lang="en-US"/>
              <a:t>28 prescriptions, totalling close to 40 medication administrations daily.</a:t>
            </a:r>
          </a:p>
          <a:p>
            <a:r>
              <a:rPr lang="en-US"/>
              <a:t>How could this possibly be done correctly?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42004B-BD44-45BB-AE1B-38B1C4F619B5}" type="slidenum">
              <a:rPr lang="en-US"/>
              <a:pPr/>
              <a:t>6</a:t>
            </a:fld>
            <a:endParaRPr lang="en-US"/>
          </a:p>
        </p:txBody>
      </p:sp>
      <p:sp>
        <p:nvSpPr>
          <p:cNvPr id="407554" name="Rectangle 2"/>
          <p:cNvSpPr>
            <a:spLocks noGrp="1" noRot="1" noChangeAspect="1" noChangeArrowheads="1" noTextEdit="1"/>
          </p:cNvSpPr>
          <p:nvPr>
            <p:ph type="sldImg"/>
          </p:nvPr>
        </p:nvSpPr>
        <p:spPr>
          <a:ln/>
        </p:spPr>
      </p:sp>
      <p:sp>
        <p:nvSpPr>
          <p:cNvPr id="407555" name="Rectangle 3"/>
          <p:cNvSpPr>
            <a:spLocks noGrp="1" noChangeArrowheads="1"/>
          </p:cNvSpPr>
          <p:nvPr>
            <p:ph type="body" idx="1"/>
          </p:nvPr>
        </p:nvSpPr>
        <p:spPr/>
        <p:txBody>
          <a:bodyPr/>
          <a:lstStyle/>
          <a:p>
            <a:r>
              <a:rPr lang="en-US"/>
              <a:t>Definitely one success story, and one of the most satisfying.  Patient comes back frequently and has referred on many other patients.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078595-6C76-43E5-B72F-9B587AF3B5AA}" type="slidenum">
              <a:rPr lang="en-US"/>
              <a:pPr/>
              <a:t>7</a:t>
            </a:fld>
            <a:endParaRPr lang="en-US"/>
          </a:p>
        </p:txBody>
      </p:sp>
      <p:sp>
        <p:nvSpPr>
          <p:cNvPr id="412674" name="Rectangle 2"/>
          <p:cNvSpPr>
            <a:spLocks noGrp="1" noRot="1" noChangeAspect="1" noChangeArrowheads="1" noTextEdit="1"/>
          </p:cNvSpPr>
          <p:nvPr>
            <p:ph type="sldImg"/>
          </p:nvPr>
        </p:nvSpPr>
        <p:spPr>
          <a:ln/>
        </p:spPr>
      </p:sp>
      <p:sp>
        <p:nvSpPr>
          <p:cNvPr id="412675" name="Rectangle 3"/>
          <p:cNvSpPr>
            <a:spLocks noGrp="1" noChangeArrowheads="1"/>
          </p:cNvSpPr>
          <p:nvPr>
            <p:ph type="body" idx="1"/>
          </p:nvPr>
        </p:nvSpPr>
        <p:spPr/>
        <p:txBody>
          <a:bodyPr/>
          <a:lstStyle/>
          <a:p>
            <a:r>
              <a:rPr lang="en-US"/>
              <a:t>Geriatrics focuses more on function rather than diseases.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1D2027-6A2F-48D0-BE2D-B5A2DFC3DBCB}" type="slidenum">
              <a:rPr lang="en-US"/>
              <a:pPr/>
              <a:t>8</a:t>
            </a:fld>
            <a:endParaRPr lang="en-US"/>
          </a:p>
        </p:txBody>
      </p:sp>
      <p:sp>
        <p:nvSpPr>
          <p:cNvPr id="351234" name="Rectangle 2"/>
          <p:cNvSpPr>
            <a:spLocks noGrp="1" noRot="1" noChangeAspect="1" noChangeArrowheads="1" noTextEdit="1"/>
          </p:cNvSpPr>
          <p:nvPr>
            <p:ph type="sldImg"/>
          </p:nvPr>
        </p:nvSpPr>
        <p:spPr>
          <a:ln/>
        </p:spPr>
      </p:sp>
      <p:sp>
        <p:nvSpPr>
          <p:cNvPr id="351235" name="Rectangle 3"/>
          <p:cNvSpPr>
            <a:spLocks noGrp="1" noChangeArrowheads="1"/>
          </p:cNvSpPr>
          <p:nvPr>
            <p:ph type="body" idx="1"/>
          </p:nvPr>
        </p:nvSpPr>
        <p:spPr>
          <a:xfrm>
            <a:off x="685800" y="4343400"/>
            <a:ext cx="5486400" cy="4114800"/>
          </a:xfrm>
        </p:spPr>
        <p:txBody>
          <a:bodyPr/>
          <a:lstStyle/>
          <a:p>
            <a:r>
              <a:rPr lang="en-US" dirty="0"/>
              <a:t>Physicians have largely become drug dealers</a:t>
            </a:r>
          </a:p>
          <a:p>
            <a:r>
              <a:rPr lang="en-US" dirty="0"/>
              <a:t>Concerns about being flagged for a deficiency for not using medications (QI measures)</a:t>
            </a:r>
          </a:p>
          <a:p>
            <a:r>
              <a:rPr lang="en-US" dirty="0"/>
              <a:t>Time is on overriding problem</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19D72-6546-4557-9993-A0968034B0E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6071001-4378-48A8-9107-E02EC6F6F6B8}"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71001-4378-48A8-9107-E02EC6F6F6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71001-4378-48A8-9107-E02EC6F6F6B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21336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8400"/>
            <a:ext cx="2133600" cy="457200"/>
          </a:xfrm>
        </p:spPr>
        <p:txBody>
          <a:bodyPr/>
          <a:lstStyle>
            <a:lvl1pPr>
              <a:defRPr/>
            </a:lvl1pPr>
          </a:lstStyle>
          <a:p>
            <a:fld id="{7AA40769-2980-4095-9927-FFCD3F768D7B}"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71001-4378-48A8-9107-E02EC6F6F6B8}"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6071001-4378-48A8-9107-E02EC6F6F6B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71001-4378-48A8-9107-E02EC6F6F6B8}"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71001-4378-48A8-9107-E02EC6F6F6B8}"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71001-4378-48A8-9107-E02EC6F6F6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71001-4378-48A8-9107-E02EC6F6F6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71001-4378-48A8-9107-E02EC6F6F6B8}"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AC05391-7CC8-4F9A-973E-B98412776768}" type="datetimeFigureOut">
              <a:rPr lang="en-US" smtClean="0"/>
              <a:pPr/>
              <a:t>02/09/2009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6071001-4378-48A8-9107-E02EC6F6F6B8}"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AC05391-7CC8-4F9A-973E-B98412776768}" type="datetimeFigureOut">
              <a:rPr lang="en-US" smtClean="0"/>
              <a:pPr/>
              <a:t>02/09/2009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071001-4378-48A8-9107-E02EC6F6F6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35.xml"/><Relationship Id="rId3" Type="http://schemas.openxmlformats.org/officeDocument/2006/relationships/slide" Target="slide18.xml"/><Relationship Id="rId7" Type="http://schemas.openxmlformats.org/officeDocument/2006/relationships/slide" Target="slide31.xml"/><Relationship Id="rId12" Type="http://schemas.openxmlformats.org/officeDocument/2006/relationships/slide" Target="slide42.xml"/><Relationship Id="rId17" Type="http://schemas.openxmlformats.org/officeDocument/2006/relationships/slide" Target="slide43.xml"/><Relationship Id="rId2" Type="http://schemas.openxmlformats.org/officeDocument/2006/relationships/notesSlide" Target="../notesSlides/notesSlide17.xml"/><Relationship Id="rId16" Type="http://schemas.openxmlformats.org/officeDocument/2006/relationships/slide" Target="slide30.xml"/><Relationship Id="rId1" Type="http://schemas.openxmlformats.org/officeDocument/2006/relationships/slideLayout" Target="../slideLayouts/slideLayout5.xml"/><Relationship Id="rId6" Type="http://schemas.openxmlformats.org/officeDocument/2006/relationships/slide" Target="slide20.xml"/><Relationship Id="rId11" Type="http://schemas.openxmlformats.org/officeDocument/2006/relationships/slide" Target="slide34.xml"/><Relationship Id="rId5" Type="http://schemas.openxmlformats.org/officeDocument/2006/relationships/slide" Target="slide19.xml"/><Relationship Id="rId15" Type="http://schemas.openxmlformats.org/officeDocument/2006/relationships/slide" Target="slide25.xml"/><Relationship Id="rId10" Type="http://schemas.openxmlformats.org/officeDocument/2006/relationships/slide" Target="slide36.xml"/><Relationship Id="rId4" Type="http://schemas.openxmlformats.org/officeDocument/2006/relationships/slide" Target="slide33.xml"/><Relationship Id="rId9" Type="http://schemas.openxmlformats.org/officeDocument/2006/relationships/slide" Target="slide23.xml"/><Relationship Id="rId14" Type="http://schemas.openxmlformats.org/officeDocument/2006/relationships/slide" Target="slide21.xml"/></Relationships>
</file>

<file path=ppt/slides/_rels/slide1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uptodateonline.com/online/content/topic.do?topicKey=drug_a_k/103771&amp;drug=tru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hyperlink" Target="http://uptodateonline.com/online/content/topic.do?topicKey=drug_a_k/103961&amp;drug=true" TargetMode="External"/><Relationship Id="rId4" Type="http://schemas.openxmlformats.org/officeDocument/2006/relationships/hyperlink" Target="http://uptodateonline.com/online/content/topic.do?topicKey=drug_a_k/104235&amp;drug=tru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slide" Target="slide1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slide" Target="slide17.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Image:Henbane1.JP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slide" Target="slide26.xml"/><Relationship Id="rId4" Type="http://schemas.openxmlformats.org/officeDocument/2006/relationships/slide" Target="slide23.xml"/></Relationships>
</file>

<file path=ppt/slides/_rels/slide2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slide" Target="slide17.xml"/><Relationship Id="rId4" Type="http://schemas.openxmlformats.org/officeDocument/2006/relationships/slide" Target="slide35.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slide" Target="slide31.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hyperlink" Target="http://www.warfarindosing.org/"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slide" Target="slide17.xml"/></Relationships>
</file>

<file path=ppt/slides/_rels/slide3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39.xml"/><Relationship Id="rId7" Type="http://schemas.openxmlformats.org/officeDocument/2006/relationships/slide" Target="slide17.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slide" Target="slide38.xml"/><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3" Type="http://schemas.openxmlformats.org/officeDocument/2006/relationships/hyperlink" Target="http://www.qtdrugs.org/"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slide" Target="slide17.xml"/><Relationship Id="rId4" Type="http://schemas.openxmlformats.org/officeDocument/2006/relationships/image" Target="../media/image8.jpeg"/></Relationships>
</file>

<file path=ppt/slides/_rels/slide3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hyperlink" Target="http://www.drug-interactions.com/" TargetMode="External"/><Relationship Id="rId5" Type="http://schemas.openxmlformats.org/officeDocument/2006/relationships/slide" Target="slide17.xml"/><Relationship Id="rId4" Type="http://schemas.openxmlformats.org/officeDocument/2006/relationships/image" Target="../media/image10.jpeg"/></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2.jpeg"/></Relationships>
</file>

<file path=ppt/slides/_rels/slide42.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The same medicine will both harm and cure me.</a:t>
            </a:r>
          </a:p>
          <a:p>
            <a:r>
              <a:rPr lang="en-US" dirty="0" smtClean="0"/>
              <a:t>(Res </a:t>
            </a:r>
            <a:r>
              <a:rPr lang="en-US" dirty="0" err="1" smtClean="0"/>
              <a:t>eadem</a:t>
            </a:r>
            <a:r>
              <a:rPr lang="en-US" dirty="0" smtClean="0"/>
              <a:t> </a:t>
            </a:r>
            <a:r>
              <a:rPr lang="en-US" dirty="0" err="1" smtClean="0"/>
              <a:t>vulnus</a:t>
            </a:r>
            <a:r>
              <a:rPr lang="en-US" dirty="0" smtClean="0"/>
              <a:t> </a:t>
            </a:r>
            <a:r>
              <a:rPr lang="en-US" dirty="0" err="1" smtClean="0"/>
              <a:t>opemque</a:t>
            </a:r>
            <a:r>
              <a:rPr lang="en-US" dirty="0" smtClean="0"/>
              <a:t> </a:t>
            </a:r>
            <a:r>
              <a:rPr lang="en-US" dirty="0" err="1" smtClean="0"/>
              <a:t>feret</a:t>
            </a:r>
            <a:r>
              <a:rPr lang="en-US" dirty="0" smtClean="0"/>
              <a:t>)</a:t>
            </a:r>
          </a:p>
          <a:p>
            <a:r>
              <a:rPr lang="en-US" dirty="0" smtClean="0"/>
              <a:t>OVID, </a:t>
            </a:r>
            <a:r>
              <a:rPr lang="en-US" dirty="0" err="1" smtClean="0"/>
              <a:t>Tristia</a:t>
            </a:r>
            <a:endParaRPr lang="en-US" dirty="0" smtClean="0"/>
          </a:p>
          <a:p>
            <a:endParaRPr lang="en-US" dirty="0"/>
          </a:p>
        </p:txBody>
      </p:sp>
      <p:sp>
        <p:nvSpPr>
          <p:cNvPr id="2" name="Title 1"/>
          <p:cNvSpPr>
            <a:spLocks noGrp="1"/>
          </p:cNvSpPr>
          <p:nvPr>
            <p:ph type="ctrTitle"/>
          </p:nvPr>
        </p:nvSpPr>
        <p:spPr/>
        <p:txBody>
          <a:bodyPr>
            <a:normAutofit/>
          </a:bodyPr>
          <a:lstStyle/>
          <a:p>
            <a:r>
              <a:rPr lang="en-US" dirty="0" smtClean="0"/>
              <a:t>Appropriate Drug Prescribing in Older Adults</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457200"/>
            <a:ext cx="8229600" cy="1143000"/>
          </a:xfrm>
        </p:spPr>
        <p:txBody>
          <a:bodyPr>
            <a:normAutofit fontScale="90000"/>
          </a:bodyPr>
          <a:lstStyle/>
          <a:p>
            <a:r>
              <a:rPr lang="en-US" sz="4000" b="1"/>
              <a:t>Categories of Drug Related Problems</a:t>
            </a:r>
            <a:r>
              <a:rPr lang="en-US" sz="4000"/>
              <a:t/>
            </a:r>
            <a:br>
              <a:rPr lang="en-US" sz="4000"/>
            </a:br>
            <a:endParaRPr lang="en-US" sz="4000"/>
          </a:p>
        </p:txBody>
      </p:sp>
      <p:sp>
        <p:nvSpPr>
          <p:cNvPr id="29699" name="Rectangle 3"/>
          <p:cNvSpPr>
            <a:spLocks noGrp="1" noChangeArrowheads="1"/>
          </p:cNvSpPr>
          <p:nvPr>
            <p:ph sz="quarter" idx="1"/>
          </p:nvPr>
        </p:nvSpPr>
        <p:spPr/>
        <p:txBody>
          <a:bodyPr/>
          <a:lstStyle/>
          <a:p>
            <a:pPr>
              <a:lnSpc>
                <a:spcPct val="80000"/>
              </a:lnSpc>
            </a:pPr>
            <a:r>
              <a:rPr lang="en-US" sz="2800"/>
              <a:t>Polypharmacy</a:t>
            </a:r>
          </a:p>
          <a:p>
            <a:pPr>
              <a:lnSpc>
                <a:spcPct val="80000"/>
              </a:lnSpc>
            </a:pPr>
            <a:r>
              <a:rPr lang="en-US" sz="2800"/>
              <a:t>Adverse drug reactions (ADR’s) </a:t>
            </a:r>
          </a:p>
          <a:p>
            <a:pPr>
              <a:lnSpc>
                <a:spcPct val="80000"/>
              </a:lnSpc>
            </a:pPr>
            <a:r>
              <a:rPr lang="en-US" sz="2800"/>
              <a:t>Subtherapeutic drug dosage </a:t>
            </a:r>
          </a:p>
          <a:p>
            <a:pPr>
              <a:lnSpc>
                <a:spcPct val="80000"/>
              </a:lnSpc>
            </a:pPr>
            <a:r>
              <a:rPr lang="en-US" sz="2800"/>
              <a:t>Overdose </a:t>
            </a:r>
          </a:p>
          <a:p>
            <a:pPr>
              <a:lnSpc>
                <a:spcPct val="80000"/>
              </a:lnSpc>
            </a:pPr>
            <a:r>
              <a:rPr lang="en-US" sz="2800"/>
              <a:t>Failure to receive a prescribed drug </a:t>
            </a:r>
          </a:p>
          <a:p>
            <a:pPr>
              <a:lnSpc>
                <a:spcPct val="80000"/>
              </a:lnSpc>
            </a:pPr>
            <a:r>
              <a:rPr lang="en-US" sz="2800"/>
              <a:t>Adverse effect of drug withdrawal </a:t>
            </a:r>
          </a:p>
          <a:p>
            <a:pPr>
              <a:lnSpc>
                <a:spcPct val="80000"/>
              </a:lnSpc>
            </a:pPr>
            <a:r>
              <a:rPr lang="en-US" sz="2800"/>
              <a:t>Drug use without an indication </a:t>
            </a:r>
          </a:p>
          <a:p>
            <a:pPr>
              <a:lnSpc>
                <a:spcPct val="80000"/>
              </a:lnSpc>
            </a:pPr>
            <a:r>
              <a:rPr lang="en-US" sz="2800"/>
              <a:t>Duplication of drug therapy </a:t>
            </a:r>
          </a:p>
          <a:p>
            <a:pPr>
              <a:lnSpc>
                <a:spcPct val="80000"/>
              </a:lnSpc>
            </a:pPr>
            <a:r>
              <a:rPr lang="en-US" sz="2800"/>
              <a:t>Drug-Drug interaction </a:t>
            </a:r>
          </a:p>
          <a:p>
            <a:pPr>
              <a:lnSpc>
                <a:spcPct val="80000"/>
              </a:lnSpc>
            </a:pPr>
            <a:r>
              <a:rPr lang="en-US" sz="2800"/>
              <a:t>Underuse of beneficial therapies </a:t>
            </a:r>
          </a:p>
          <a:p>
            <a:pPr>
              <a:lnSpc>
                <a:spcPct val="80000"/>
              </a:lnSpc>
            </a:pPr>
            <a:endParaRPr lang="en-US" sz="280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Polypharmacy	</a:t>
            </a:r>
          </a:p>
        </p:txBody>
      </p:sp>
      <p:sp>
        <p:nvSpPr>
          <p:cNvPr id="28675" name="Rectangle 3"/>
          <p:cNvSpPr>
            <a:spLocks noGrp="1" noChangeArrowheads="1"/>
          </p:cNvSpPr>
          <p:nvPr>
            <p:ph sz="quarter" idx="1"/>
          </p:nvPr>
        </p:nvSpPr>
        <p:spPr/>
        <p:txBody>
          <a:bodyPr/>
          <a:lstStyle/>
          <a:p>
            <a:r>
              <a:rPr lang="en-US"/>
              <a:t>No absolute definition</a:t>
            </a:r>
          </a:p>
          <a:p>
            <a:r>
              <a:rPr lang="en-US"/>
              <a:t>Not necessarily inappropriate</a:t>
            </a:r>
          </a:p>
          <a:p>
            <a:r>
              <a:rPr lang="en-US"/>
              <a:t>Medications can accumulate over decades</a:t>
            </a:r>
          </a:p>
          <a:p>
            <a:r>
              <a:rPr lang="en-US"/>
              <a:t>Every old and new medication taken should be questioned</a:t>
            </a:r>
          </a:p>
          <a:p>
            <a:r>
              <a:rPr lang="en-US"/>
              <a:t>Avoid using medications to treat adverse effects of other medications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09600" y="228600"/>
            <a:ext cx="8226425" cy="977900"/>
          </a:xfrm>
        </p:spPr>
        <p:txBody>
          <a:bodyPr>
            <a:normAutofit fontScale="90000"/>
          </a:bodyPr>
          <a:lstStyle/>
          <a:p>
            <a:r>
              <a:rPr lang="en-US">
                <a:latin typeface="Times" charset="0"/>
                <a:cs typeface="Times" charset="0"/>
              </a:rPr>
              <a:t>Adverse Drug Reactions: Risk Factors</a:t>
            </a:r>
            <a:endParaRPr lang="en-US" b="1">
              <a:latin typeface="Times" charset="0"/>
              <a:cs typeface="Times" charset="0"/>
            </a:endParaRPr>
          </a:p>
        </p:txBody>
      </p:sp>
      <p:sp>
        <p:nvSpPr>
          <p:cNvPr id="38915" name="Rectangle 3"/>
          <p:cNvSpPr>
            <a:spLocks noGrp="1" noChangeArrowheads="1"/>
          </p:cNvSpPr>
          <p:nvPr>
            <p:ph sz="quarter" idx="1"/>
          </p:nvPr>
        </p:nvSpPr>
        <p:spPr>
          <a:xfrm>
            <a:off x="381000" y="1676400"/>
            <a:ext cx="8382000" cy="4648200"/>
          </a:xfrm>
        </p:spPr>
        <p:txBody>
          <a:bodyPr/>
          <a:lstStyle/>
          <a:p>
            <a:pPr>
              <a:lnSpc>
                <a:spcPct val="90000"/>
              </a:lnSpc>
            </a:pPr>
            <a:r>
              <a:rPr lang="en-US" sz="3400">
                <a:latin typeface="Times" charset="0"/>
                <a:cs typeface="Times" charset="0"/>
              </a:rPr>
              <a:t>Increasing age</a:t>
            </a:r>
          </a:p>
          <a:p>
            <a:pPr>
              <a:lnSpc>
                <a:spcPct val="90000"/>
              </a:lnSpc>
            </a:pPr>
            <a:r>
              <a:rPr lang="en-US" sz="3400">
                <a:latin typeface="Times" charset="0"/>
                <a:cs typeface="Times" charset="0"/>
              </a:rPr>
              <a:t>Increasing number of prescriptions</a:t>
            </a:r>
          </a:p>
          <a:p>
            <a:pPr>
              <a:lnSpc>
                <a:spcPct val="90000"/>
              </a:lnSpc>
            </a:pPr>
            <a:r>
              <a:rPr lang="en-US" sz="3400">
                <a:latin typeface="Times" charset="0"/>
                <a:cs typeface="Times" charset="0"/>
              </a:rPr>
              <a:t>Female</a:t>
            </a:r>
          </a:p>
          <a:p>
            <a:pPr>
              <a:lnSpc>
                <a:spcPct val="90000"/>
              </a:lnSpc>
            </a:pPr>
            <a:r>
              <a:rPr lang="en-US" sz="3400">
                <a:latin typeface="Times" charset="0"/>
                <a:cs typeface="Times" charset="0"/>
              </a:rPr>
              <a:t>Lower body weight, </a:t>
            </a:r>
          </a:p>
          <a:p>
            <a:pPr>
              <a:lnSpc>
                <a:spcPct val="90000"/>
              </a:lnSpc>
            </a:pPr>
            <a:r>
              <a:rPr lang="en-US" sz="3400">
                <a:latin typeface="Times" charset="0"/>
                <a:cs typeface="Times" charset="0"/>
              </a:rPr>
              <a:t>Hepatic or renal insufficiency</a:t>
            </a:r>
          </a:p>
          <a:p>
            <a:pPr>
              <a:lnSpc>
                <a:spcPct val="90000"/>
              </a:lnSpc>
            </a:pPr>
            <a:r>
              <a:rPr lang="en-US" sz="3400">
                <a:latin typeface="Times" charset="0"/>
                <a:cs typeface="Times" charset="0"/>
              </a:rPr>
              <a:t>History of prior drug reactions</a:t>
            </a:r>
            <a:endParaRPr lang="en-US" sz="2800">
              <a:latin typeface="Times" charset="0"/>
              <a:cs typeface="Times" charset="0"/>
            </a:endParaRPr>
          </a:p>
          <a:p>
            <a:pPr>
              <a:lnSpc>
                <a:spcPct val="90000"/>
              </a:lnSpc>
            </a:pPr>
            <a:endParaRPr lang="en-US" sz="2600">
              <a:latin typeface="Times" charset="0"/>
              <a:cs typeface="Times" charset="0"/>
            </a:endParaRPr>
          </a:p>
          <a:p>
            <a:pPr>
              <a:lnSpc>
                <a:spcPct val="90000"/>
              </a:lnSpc>
              <a:buFont typeface="Wingdings" pitchFamily="2" charset="2"/>
              <a:buNone/>
            </a:pPr>
            <a:endParaRPr lang="en-US" sz="2800">
              <a:latin typeface="Times" charset="0"/>
              <a:cs typeface="Times" charset="0"/>
            </a:endParaRPr>
          </a:p>
          <a:p>
            <a:pPr>
              <a:lnSpc>
                <a:spcPct val="90000"/>
              </a:lnSpc>
              <a:buFont typeface="Wingdings" pitchFamily="2" charset="2"/>
              <a:buNone/>
            </a:pPr>
            <a:endParaRPr lang="en-US" sz="28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b="1">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buFont typeface="Wingdings" pitchFamily="2" charset="2"/>
              <a:buNone/>
            </a:pPr>
            <a:endParaRPr lang="en-US" sz="3400">
              <a:latin typeface="Times" charset="0"/>
              <a:cs typeface="Times" charset="0"/>
            </a:endParaRPr>
          </a:p>
          <a:p>
            <a:pPr>
              <a:lnSpc>
                <a:spcPct val="90000"/>
              </a:lnSpc>
              <a:buFont typeface="Wingdings" pitchFamily="2" charset="2"/>
              <a:buNone/>
            </a:pPr>
            <a:endParaRPr lang="en-US" sz="3400">
              <a:latin typeface="Times" charset="0"/>
              <a:cs typeface="Times" charset="0"/>
            </a:endParaRPr>
          </a:p>
          <a:p>
            <a:pPr>
              <a:lnSpc>
                <a:spcPct val="90000"/>
              </a:lnSpc>
              <a:buFont typeface="Wingdings" pitchFamily="2" charset="2"/>
              <a:buNone/>
            </a:pPr>
            <a:endParaRPr lang="en-US" sz="28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b="1">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pPr>
            <a:endParaRPr lang="en-US" sz="3400">
              <a:latin typeface="Times" charset="0"/>
              <a:cs typeface="Times" charset="0"/>
            </a:endParaRPr>
          </a:p>
          <a:p>
            <a:pPr>
              <a:lnSpc>
                <a:spcPct val="90000"/>
              </a:lnSpc>
              <a:buFont typeface="Wingdings" pitchFamily="2" charset="2"/>
              <a:buNone/>
            </a:pPr>
            <a:endParaRPr lang="en-US" sz="3400">
              <a:latin typeface="Times" charset="0"/>
              <a:cs typeface="Times" charset="0"/>
            </a:endParaRPr>
          </a:p>
          <a:p>
            <a:pPr>
              <a:lnSpc>
                <a:spcPct val="90000"/>
              </a:lnSpc>
              <a:buFont typeface="Wingdings" pitchFamily="2" charset="2"/>
              <a:buNone/>
            </a:pPr>
            <a:endParaRPr lang="en-US" sz="3400">
              <a:latin typeface="Times" charset="0"/>
              <a:cs typeface="Times"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normAutofit fontScale="90000"/>
          </a:bodyPr>
          <a:lstStyle/>
          <a:p>
            <a:r>
              <a:rPr lang="en-US" sz="4000"/>
              <a:t>Altered Drug Metabolism and Effects with Aging</a:t>
            </a:r>
          </a:p>
        </p:txBody>
      </p:sp>
      <p:sp>
        <p:nvSpPr>
          <p:cNvPr id="15365" name="Rectangle 5"/>
          <p:cNvSpPr>
            <a:spLocks noGrp="1" noChangeArrowheads="1"/>
          </p:cNvSpPr>
          <p:nvPr>
            <p:ph sz="quarter" idx="1"/>
          </p:nvPr>
        </p:nvSpPr>
        <p:spPr/>
        <p:txBody>
          <a:bodyPr/>
          <a:lstStyle/>
          <a:p>
            <a:pPr>
              <a:lnSpc>
                <a:spcPct val="80000"/>
              </a:lnSpc>
            </a:pPr>
            <a:r>
              <a:rPr lang="en-US" sz="2800"/>
              <a:t>Pharmacokinetics – How the body handles a particular drug</a:t>
            </a:r>
          </a:p>
          <a:p>
            <a:pPr lvl="1">
              <a:lnSpc>
                <a:spcPct val="80000"/>
              </a:lnSpc>
            </a:pPr>
            <a:r>
              <a:rPr lang="en-US" sz="2400"/>
              <a:t>Absorption</a:t>
            </a:r>
          </a:p>
          <a:p>
            <a:pPr lvl="1">
              <a:lnSpc>
                <a:spcPct val="80000"/>
              </a:lnSpc>
            </a:pPr>
            <a:r>
              <a:rPr lang="en-US" sz="2400"/>
              <a:t>Distribution</a:t>
            </a:r>
          </a:p>
          <a:p>
            <a:pPr lvl="1">
              <a:lnSpc>
                <a:spcPct val="80000"/>
              </a:lnSpc>
            </a:pPr>
            <a:r>
              <a:rPr lang="en-US" sz="2400"/>
              <a:t>Metabolism</a:t>
            </a:r>
          </a:p>
          <a:p>
            <a:pPr lvl="1">
              <a:lnSpc>
                <a:spcPct val="80000"/>
              </a:lnSpc>
            </a:pPr>
            <a:r>
              <a:rPr lang="en-US" sz="2400"/>
              <a:t>Elimination</a:t>
            </a:r>
          </a:p>
          <a:p>
            <a:pPr>
              <a:lnSpc>
                <a:spcPct val="80000"/>
              </a:lnSpc>
            </a:pPr>
            <a:r>
              <a:rPr lang="en-US" sz="2800"/>
              <a:t>Pharmacodynamics – How the target responds to the drug</a:t>
            </a:r>
          </a:p>
          <a:p>
            <a:pPr>
              <a:lnSpc>
                <a:spcPct val="80000"/>
              </a:lnSpc>
            </a:pPr>
            <a:r>
              <a:rPr lang="en-US" sz="2800"/>
              <a:t>Drug-Drug Interactions</a:t>
            </a:r>
          </a:p>
          <a:p>
            <a:pPr>
              <a:lnSpc>
                <a:spcPct val="80000"/>
              </a:lnSpc>
            </a:pPr>
            <a:r>
              <a:rPr lang="en-US" sz="2800"/>
              <a:t>Drug-Disease Interactions</a:t>
            </a:r>
          </a:p>
          <a:p>
            <a:pPr>
              <a:lnSpc>
                <a:spcPct val="80000"/>
              </a:lnSpc>
            </a:pPr>
            <a:r>
              <a:rPr lang="en-US" sz="2800"/>
              <a:t>Diminished organ reserve</a:t>
            </a:r>
          </a:p>
          <a:p>
            <a:pPr>
              <a:lnSpc>
                <a:spcPct val="80000"/>
              </a:lnSpc>
            </a:pPr>
            <a:endParaRPr lang="en-US" sz="280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Pharmacokinetics &amp; Aging</a:t>
            </a:r>
          </a:p>
        </p:txBody>
      </p:sp>
      <p:sp>
        <p:nvSpPr>
          <p:cNvPr id="27651" name="Rectangle 3"/>
          <p:cNvSpPr>
            <a:spLocks noGrp="1" noChangeArrowheads="1"/>
          </p:cNvSpPr>
          <p:nvPr>
            <p:ph sz="quarter" idx="1"/>
          </p:nvPr>
        </p:nvSpPr>
        <p:spPr/>
        <p:txBody>
          <a:bodyPr>
            <a:normAutofit/>
          </a:bodyPr>
          <a:lstStyle/>
          <a:p>
            <a:pPr>
              <a:lnSpc>
                <a:spcPct val="80000"/>
              </a:lnSpc>
            </a:pPr>
            <a:r>
              <a:rPr lang="en-US" sz="2100" dirty="0"/>
              <a:t>Absorption: </a:t>
            </a:r>
          </a:p>
          <a:p>
            <a:pPr lvl="1">
              <a:lnSpc>
                <a:spcPct val="80000"/>
              </a:lnSpc>
            </a:pPr>
            <a:r>
              <a:rPr lang="en-US" sz="2000" dirty="0"/>
              <a:t>Minimal effects from aging</a:t>
            </a:r>
          </a:p>
          <a:p>
            <a:pPr>
              <a:lnSpc>
                <a:spcPct val="80000"/>
              </a:lnSpc>
            </a:pPr>
            <a:r>
              <a:rPr lang="en-US" sz="2100" dirty="0"/>
              <a:t>Distribution (volume of distribution – </a:t>
            </a:r>
            <a:r>
              <a:rPr lang="en-US" sz="2100" dirty="0" err="1"/>
              <a:t>Vd</a:t>
            </a:r>
            <a:r>
              <a:rPr lang="en-US" sz="2100" dirty="0"/>
              <a:t>): </a:t>
            </a:r>
          </a:p>
          <a:p>
            <a:pPr lvl="1">
              <a:lnSpc>
                <a:spcPct val="80000"/>
              </a:lnSpc>
            </a:pPr>
            <a:r>
              <a:rPr lang="en-US" sz="2000" dirty="0"/>
              <a:t>Decreased LBW and body water with age</a:t>
            </a:r>
          </a:p>
          <a:p>
            <a:pPr lvl="1">
              <a:lnSpc>
                <a:spcPct val="80000"/>
              </a:lnSpc>
            </a:pPr>
            <a:r>
              <a:rPr lang="en-US" sz="2000" dirty="0"/>
              <a:t>Decreases </a:t>
            </a:r>
            <a:r>
              <a:rPr lang="en-US" sz="2000" dirty="0" err="1"/>
              <a:t>Vd</a:t>
            </a:r>
            <a:r>
              <a:rPr lang="en-US" sz="2000" dirty="0"/>
              <a:t> of drugs distributed to muscle </a:t>
            </a:r>
            <a:r>
              <a:rPr lang="en-US" sz="2000" dirty="0" smtClean="0"/>
              <a:t>or </a:t>
            </a:r>
            <a:r>
              <a:rPr lang="en-US" sz="2000" dirty="0"/>
              <a:t>water (</a:t>
            </a:r>
            <a:r>
              <a:rPr lang="en-US" sz="2000" dirty="0" err="1"/>
              <a:t>aminoglycosides</a:t>
            </a:r>
            <a:r>
              <a:rPr lang="en-US" sz="2000" dirty="0"/>
              <a:t>, ethanol, some antibiotics and anti-</a:t>
            </a:r>
            <a:r>
              <a:rPr lang="en-US" sz="2000" dirty="0" err="1"/>
              <a:t>arrhythmics</a:t>
            </a:r>
            <a:r>
              <a:rPr lang="en-US" sz="2000" dirty="0"/>
              <a:t>), resulting in higher peak levels</a:t>
            </a:r>
          </a:p>
          <a:p>
            <a:pPr lvl="1">
              <a:lnSpc>
                <a:spcPct val="80000"/>
              </a:lnSpc>
            </a:pPr>
            <a:r>
              <a:rPr lang="en-US" sz="2000" dirty="0"/>
              <a:t>Increases </a:t>
            </a:r>
            <a:r>
              <a:rPr lang="en-US" sz="2000" dirty="0" err="1"/>
              <a:t>Vd</a:t>
            </a:r>
            <a:r>
              <a:rPr lang="en-US" sz="2000" dirty="0"/>
              <a:t> (reservoir) of drugs distributed to adipose (amiodarone, diazepam, haloperidol)</a:t>
            </a:r>
          </a:p>
          <a:p>
            <a:pPr lvl="1">
              <a:lnSpc>
                <a:spcPct val="80000"/>
              </a:lnSpc>
            </a:pPr>
            <a:r>
              <a:rPr lang="en-US" sz="2000" dirty="0"/>
              <a:t>Particularly important for “loading” doses</a:t>
            </a:r>
          </a:p>
          <a:p>
            <a:pPr>
              <a:lnSpc>
                <a:spcPct val="80000"/>
              </a:lnSpc>
            </a:pPr>
            <a:r>
              <a:rPr lang="en-US" sz="2100" dirty="0"/>
              <a:t>Protein Binding:  Often decreased in older patients</a:t>
            </a:r>
          </a:p>
          <a:p>
            <a:pPr lvl="1">
              <a:lnSpc>
                <a:spcPct val="80000"/>
              </a:lnSpc>
            </a:pPr>
            <a:r>
              <a:rPr lang="en-US" sz="2000" dirty="0"/>
              <a:t>Can result in higher free levels, </a:t>
            </a:r>
            <a:r>
              <a:rPr lang="en-US" sz="2000" dirty="0" err="1"/>
              <a:t>particulary</a:t>
            </a:r>
            <a:r>
              <a:rPr lang="en-US" sz="2000" dirty="0"/>
              <a:t> if displaced by another protein bound drug (warfarin and aspirin)</a:t>
            </a:r>
          </a:p>
          <a:p>
            <a:pPr lvl="1">
              <a:lnSpc>
                <a:spcPct val="80000"/>
              </a:lnSpc>
            </a:pPr>
            <a:r>
              <a:rPr lang="en-US" sz="2000" dirty="0"/>
              <a:t>Measured total serum level may be low but free level is still therapeutic</a:t>
            </a:r>
          </a:p>
          <a:p>
            <a:pPr lvl="1">
              <a:lnSpc>
                <a:spcPct val="80000"/>
              </a:lnSpc>
            </a:pPr>
            <a:r>
              <a:rPr lang="en-US" sz="2000" dirty="0"/>
              <a:t>Probably affected more by drug interactions or disease than age per se</a:t>
            </a:r>
          </a:p>
          <a:p>
            <a:pPr lvl="1">
              <a:lnSpc>
                <a:spcPct val="80000"/>
              </a:lnSpc>
            </a:pPr>
            <a:endParaRPr lang="en-US" sz="2000" dirty="0"/>
          </a:p>
          <a:p>
            <a:pPr>
              <a:lnSpc>
                <a:spcPct val="80000"/>
              </a:lnSpc>
            </a:pPr>
            <a:endParaRPr lang="en-US" sz="2100" dirty="0"/>
          </a:p>
          <a:p>
            <a:pPr>
              <a:lnSpc>
                <a:spcPct val="80000"/>
              </a:lnSpc>
            </a:pPr>
            <a:endParaRPr lang="en-US" sz="21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Specific Concerns in LTC</a:t>
            </a:r>
          </a:p>
        </p:txBody>
      </p:sp>
      <p:sp>
        <p:nvSpPr>
          <p:cNvPr id="64515" name="Rectangle 3"/>
          <p:cNvSpPr>
            <a:spLocks noGrp="1" noChangeArrowheads="1"/>
          </p:cNvSpPr>
          <p:nvPr>
            <p:ph sz="quarter" idx="1"/>
          </p:nvPr>
        </p:nvSpPr>
        <p:spPr/>
        <p:txBody>
          <a:bodyPr/>
          <a:lstStyle/>
          <a:p>
            <a:r>
              <a:rPr lang="en-US"/>
              <a:t>Institutionalized elderly use more medications than any other group</a:t>
            </a:r>
          </a:p>
          <a:p>
            <a:r>
              <a:rPr lang="en-US"/>
              <a:t>Average resident takes 7 different medications daily </a:t>
            </a:r>
          </a:p>
          <a:p>
            <a:r>
              <a:rPr lang="en-US"/>
              <a:t>2/3 of patients will have an ADR</a:t>
            </a:r>
          </a:p>
          <a:p>
            <a:r>
              <a:rPr lang="en-US"/>
              <a:t>Patients have multiple illnesses</a:t>
            </a:r>
          </a:p>
          <a:p>
            <a:pPr lvl="1"/>
            <a:r>
              <a:rPr lang="en-US"/>
              <a:t>High rates of cardiovascular disease and dementia</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Case Discussion</a:t>
            </a:r>
            <a:endParaRPr lang="en-US" sz="3200" dirty="0"/>
          </a:p>
        </p:txBody>
      </p:sp>
      <p:sp>
        <p:nvSpPr>
          <p:cNvPr id="3" name="Content Placeholder 2"/>
          <p:cNvSpPr>
            <a:spLocks noGrp="1"/>
          </p:cNvSpPr>
          <p:nvPr>
            <p:ph sz="quarter" idx="1"/>
          </p:nvPr>
        </p:nvSpPr>
        <p:spPr>
          <a:xfrm>
            <a:off x="457200" y="990600"/>
            <a:ext cx="8229600" cy="5410200"/>
          </a:xfrm>
        </p:spPr>
        <p:txBody>
          <a:bodyPr>
            <a:normAutofit fontScale="25000" lnSpcReduction="20000"/>
          </a:bodyPr>
          <a:lstStyle/>
          <a:p>
            <a:r>
              <a:rPr lang="en-US" sz="4400" b="1" dirty="0"/>
              <a:t>Scenario</a:t>
            </a:r>
            <a:r>
              <a:rPr lang="en-US" sz="4400" dirty="0"/>
              <a:t> – You are the physician for a skilled nursing facility and have accepted a patient who is transferred from the hospital for rehabilitation following a hip fracture.  The following discharge summary and medication orders are sent in transfer.  You are responsible for signing off on the orders, and decide to review her medications and make any changes you feel are appropriate. </a:t>
            </a:r>
          </a:p>
          <a:p>
            <a:r>
              <a:rPr lang="en-US" sz="4400" b="1" dirty="0"/>
              <a:t>Discharge Summary: </a:t>
            </a:r>
            <a:r>
              <a:rPr lang="en-US" sz="4400" dirty="0"/>
              <a:t>The patient is a 78 year old female with a past medical history significant for Class III CHF, atrial fibrillation, urinary incontinence, CAD,  and GERD  - admitted 8 days ago with a right hip fracture. Her hospital course was complicated by a urinary tract infection and acute agitated delirium.  Most recent labs prior to discharge notable for </a:t>
            </a:r>
            <a:r>
              <a:rPr lang="en-US" sz="4400" dirty="0" err="1"/>
              <a:t>Hgb</a:t>
            </a:r>
            <a:r>
              <a:rPr lang="en-US" sz="4400" dirty="0"/>
              <a:t> 9.8, MCV 88, INR 2.9, Cr 1.4. </a:t>
            </a:r>
          </a:p>
          <a:p>
            <a:r>
              <a:rPr lang="en-US" sz="4400" b="1" dirty="0"/>
              <a:t>Medication orders:</a:t>
            </a:r>
            <a:endParaRPr lang="en-US" sz="4400" dirty="0"/>
          </a:p>
          <a:p>
            <a:r>
              <a:rPr lang="en-US" sz="4400" dirty="0"/>
              <a:t/>
            </a:r>
            <a:br>
              <a:rPr lang="en-US" sz="4400" dirty="0"/>
            </a:br>
            <a:r>
              <a:rPr lang="en-US" sz="4400" dirty="0"/>
              <a:t>1.  </a:t>
            </a:r>
            <a:r>
              <a:rPr lang="en-US" sz="4400" dirty="0" err="1"/>
              <a:t>Captopril</a:t>
            </a:r>
            <a:r>
              <a:rPr lang="en-US" sz="4400" dirty="0"/>
              <a:t> 50mg </a:t>
            </a:r>
            <a:r>
              <a:rPr lang="en-US" sz="4400" dirty="0" err="1"/>
              <a:t>po</a:t>
            </a:r>
            <a:r>
              <a:rPr lang="en-US" sz="4400" dirty="0"/>
              <a:t> TID</a:t>
            </a:r>
          </a:p>
          <a:p>
            <a:r>
              <a:rPr lang="en-US" sz="4400" dirty="0"/>
              <a:t>2.  Warfarin 8mg </a:t>
            </a:r>
            <a:r>
              <a:rPr lang="en-US" sz="4400" dirty="0" err="1"/>
              <a:t>po</a:t>
            </a:r>
            <a:r>
              <a:rPr lang="en-US" sz="4400" dirty="0"/>
              <a:t> daily</a:t>
            </a:r>
          </a:p>
          <a:p>
            <a:r>
              <a:rPr lang="en-US" sz="4400" dirty="0"/>
              <a:t>3.  Iron sulfate 325mg </a:t>
            </a:r>
            <a:r>
              <a:rPr lang="en-US" sz="4400" dirty="0" err="1"/>
              <a:t>po</a:t>
            </a:r>
            <a:r>
              <a:rPr lang="en-US" sz="4400" dirty="0"/>
              <a:t> TID</a:t>
            </a:r>
          </a:p>
          <a:p>
            <a:r>
              <a:rPr lang="en-US" sz="4400" dirty="0"/>
              <a:t>4.  Aspirin 81mg </a:t>
            </a:r>
            <a:r>
              <a:rPr lang="en-US" sz="4400" dirty="0" err="1"/>
              <a:t>po</a:t>
            </a:r>
            <a:r>
              <a:rPr lang="en-US" sz="4400" dirty="0"/>
              <a:t> daily</a:t>
            </a:r>
          </a:p>
          <a:p>
            <a:r>
              <a:rPr lang="en-US" sz="4400" dirty="0"/>
              <a:t>5.  Darvocet N-100 1-2 </a:t>
            </a:r>
            <a:r>
              <a:rPr lang="en-US" sz="4400" dirty="0" err="1"/>
              <a:t>po</a:t>
            </a:r>
            <a:r>
              <a:rPr lang="en-US" sz="4400" dirty="0"/>
              <a:t> q4-6H PRN pain</a:t>
            </a:r>
          </a:p>
          <a:p>
            <a:r>
              <a:rPr lang="en-US" sz="4400" dirty="0"/>
              <a:t>6.  </a:t>
            </a:r>
            <a:r>
              <a:rPr lang="en-US" sz="4400" dirty="0" err="1"/>
              <a:t>Metocloperamide</a:t>
            </a:r>
            <a:r>
              <a:rPr lang="en-US" sz="4400" dirty="0"/>
              <a:t> 10mg </a:t>
            </a:r>
            <a:r>
              <a:rPr lang="en-US" sz="4400" dirty="0" err="1"/>
              <a:t>po</a:t>
            </a:r>
            <a:r>
              <a:rPr lang="en-US" sz="4400" dirty="0"/>
              <a:t> </a:t>
            </a:r>
            <a:r>
              <a:rPr lang="en-US" sz="4400" dirty="0" err="1"/>
              <a:t>qAC</a:t>
            </a:r>
            <a:r>
              <a:rPr lang="en-US" sz="4400" dirty="0"/>
              <a:t> and </a:t>
            </a:r>
            <a:r>
              <a:rPr lang="en-US" sz="4400" dirty="0" err="1"/>
              <a:t>qHS</a:t>
            </a:r>
            <a:endParaRPr lang="en-US" sz="4400" dirty="0"/>
          </a:p>
          <a:p>
            <a:r>
              <a:rPr lang="en-US" sz="4400" dirty="0"/>
              <a:t>7.  Oxybutnin 5mg </a:t>
            </a:r>
            <a:r>
              <a:rPr lang="en-US" sz="4400" dirty="0" err="1"/>
              <a:t>po</a:t>
            </a:r>
            <a:r>
              <a:rPr lang="en-US" sz="4400" dirty="0"/>
              <a:t> TID</a:t>
            </a:r>
          </a:p>
          <a:p>
            <a:r>
              <a:rPr lang="en-US" sz="4400" dirty="0"/>
              <a:t>8.  Ciprofloxacin 500mg </a:t>
            </a:r>
            <a:r>
              <a:rPr lang="en-US" sz="4400" dirty="0" err="1"/>
              <a:t>po</a:t>
            </a:r>
            <a:r>
              <a:rPr lang="en-US" sz="4400" dirty="0"/>
              <a:t> BID</a:t>
            </a:r>
          </a:p>
          <a:p>
            <a:r>
              <a:rPr lang="en-US" sz="4400" dirty="0"/>
              <a:t>9. Fluoxetine 20mg </a:t>
            </a:r>
            <a:r>
              <a:rPr lang="en-US" sz="4400" dirty="0" err="1"/>
              <a:t>po</a:t>
            </a:r>
            <a:r>
              <a:rPr lang="en-US" sz="4400" dirty="0"/>
              <a:t> daily</a:t>
            </a:r>
          </a:p>
          <a:p>
            <a:r>
              <a:rPr lang="en-US" sz="4400" dirty="0"/>
              <a:t>10.  </a:t>
            </a:r>
            <a:r>
              <a:rPr lang="en-US" sz="4400" dirty="0" err="1"/>
              <a:t>Furosemide</a:t>
            </a:r>
            <a:r>
              <a:rPr lang="en-US" sz="4400" dirty="0"/>
              <a:t> 20mg </a:t>
            </a:r>
            <a:r>
              <a:rPr lang="en-US" sz="4400" dirty="0" err="1"/>
              <a:t>po</a:t>
            </a:r>
            <a:r>
              <a:rPr lang="en-US" sz="4400" dirty="0"/>
              <a:t> BID</a:t>
            </a:r>
          </a:p>
          <a:p>
            <a:r>
              <a:rPr lang="en-US" sz="4400" dirty="0"/>
              <a:t>11. Tylenol 1000mg </a:t>
            </a:r>
            <a:r>
              <a:rPr lang="en-US" sz="4400" dirty="0" err="1"/>
              <a:t>po</a:t>
            </a:r>
            <a:r>
              <a:rPr lang="en-US" sz="4400" dirty="0"/>
              <a:t> QID PRN</a:t>
            </a:r>
          </a:p>
          <a:p>
            <a:r>
              <a:rPr lang="en-US" sz="4400" dirty="0"/>
              <a:t>12. Ultram 50mg </a:t>
            </a:r>
            <a:r>
              <a:rPr lang="en-US" sz="4400" dirty="0" err="1"/>
              <a:t>po</a:t>
            </a:r>
            <a:r>
              <a:rPr lang="en-US" sz="4400" dirty="0"/>
              <a:t> TID</a:t>
            </a:r>
          </a:p>
          <a:p>
            <a:r>
              <a:rPr lang="en-US" sz="4400" dirty="0"/>
              <a:t>13.  Digoxin 0.25mg </a:t>
            </a:r>
            <a:r>
              <a:rPr lang="en-US" sz="4400" dirty="0" err="1"/>
              <a:t>po</a:t>
            </a:r>
            <a:r>
              <a:rPr lang="en-US" sz="4400" dirty="0"/>
              <a:t> daily</a:t>
            </a:r>
          </a:p>
          <a:p>
            <a:r>
              <a:rPr lang="en-US" sz="4400" dirty="0"/>
              <a:t>14. </a:t>
            </a:r>
            <a:r>
              <a:rPr lang="en-US" sz="4400" dirty="0" err="1"/>
              <a:t>Amitryptiline</a:t>
            </a:r>
            <a:r>
              <a:rPr lang="en-US" sz="4400" dirty="0"/>
              <a:t> 50mg </a:t>
            </a:r>
            <a:r>
              <a:rPr lang="en-US" sz="4400" dirty="0" err="1"/>
              <a:t>po</a:t>
            </a:r>
            <a:r>
              <a:rPr lang="en-US" sz="4400" dirty="0"/>
              <a:t> </a:t>
            </a:r>
            <a:r>
              <a:rPr lang="en-US" sz="4400" dirty="0" err="1"/>
              <a:t>qHS</a:t>
            </a:r>
            <a:r>
              <a:rPr lang="en-US" sz="4400" dirty="0"/>
              <a:t> for insomnia</a:t>
            </a:r>
          </a:p>
          <a:p>
            <a:r>
              <a:rPr lang="en-US" sz="4400" dirty="0"/>
              <a:t>15.  Haloperidol 5mg IV q4H PRN</a:t>
            </a:r>
          </a:p>
          <a:p>
            <a:r>
              <a:rPr lang="en-US" sz="4400" dirty="0"/>
              <a:t>16. </a:t>
            </a:r>
            <a:r>
              <a:rPr lang="en-US" sz="4400" dirty="0" err="1"/>
              <a:t>Phenergan</a:t>
            </a:r>
            <a:r>
              <a:rPr lang="en-US" sz="4400" dirty="0"/>
              <a:t> 25mg </a:t>
            </a:r>
            <a:r>
              <a:rPr lang="en-US" sz="4400" dirty="0" err="1"/>
              <a:t>po</a:t>
            </a:r>
            <a:r>
              <a:rPr lang="en-US" sz="4400" dirty="0"/>
              <a:t>/pr q6H PRN</a:t>
            </a:r>
          </a:p>
          <a:p>
            <a:r>
              <a:rPr lang="en-US" sz="4400" dirty="0"/>
              <a:t/>
            </a:r>
            <a:br>
              <a:rPr lang="en-US" sz="4400" dirty="0"/>
            </a:br>
            <a:r>
              <a:rPr lang="en-US" sz="4400" b="1" dirty="0"/>
              <a:t>NKDA</a:t>
            </a:r>
            <a:endParaRPr lang="en-US" sz="4400" dirty="0"/>
          </a:p>
          <a:p>
            <a:r>
              <a:rPr lang="en-US" sz="4400" b="1" dirty="0"/>
              <a:t>On your exam</a:t>
            </a:r>
            <a:r>
              <a:rPr lang="en-US" sz="4400" dirty="0"/>
              <a:t>: vitals normal with a regular pulse. Patient is confused and agitated, has difficulty cooperating with the examination.  The lungs are clear bilaterally. There is fullness and tenderness in the suprapubic region with hypoactive bowel sounds. You note rest tremor in both upper extremities with some rigidity. There are stage 1 pressure changes in the sacral region (</a:t>
            </a:r>
            <a:r>
              <a:rPr lang="en-US" sz="4400" dirty="0" err="1"/>
              <a:t>nonblanching</a:t>
            </a:r>
            <a:r>
              <a:rPr lang="en-US" sz="4400" dirty="0"/>
              <a:t> erythema).</a:t>
            </a:r>
          </a:p>
          <a:p>
            <a:r>
              <a:rPr lang="en-US" sz="4400" dirty="0"/>
              <a:t> </a:t>
            </a:r>
            <a:r>
              <a:rPr lang="en-US" sz="4400" b="1" dirty="0"/>
              <a:t>Your task:</a:t>
            </a:r>
            <a:r>
              <a:rPr lang="en-US" sz="4400" dirty="0"/>
              <a:t> Identify the potential problems with this medication regimen. Potential problems include dosing errors, adverse drug effects, contraindicated medications, ineffective medications, and absence of potentially beneficial medications.</a:t>
            </a:r>
          </a:p>
          <a:p>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57200" y="990600"/>
            <a:ext cx="4040188" cy="5135563"/>
          </a:xfrm>
        </p:spPr>
        <p:txBody>
          <a:bodyPr>
            <a:normAutofit/>
          </a:bodyPr>
          <a:lstStyle/>
          <a:p>
            <a:r>
              <a:rPr lang="en-US" dirty="0" smtClean="0">
                <a:hlinkClick r:id="rId3" action="ppaction://hlinksldjump"/>
              </a:rPr>
              <a:t>1.  </a:t>
            </a:r>
            <a:r>
              <a:rPr lang="en-US" dirty="0" err="1" smtClean="0">
                <a:hlinkClick r:id="rId3" action="ppaction://hlinksldjump"/>
              </a:rPr>
              <a:t>Captopril</a:t>
            </a:r>
            <a:r>
              <a:rPr lang="en-US" dirty="0" smtClean="0">
                <a:hlinkClick r:id="rId3" action="ppaction://hlinksldjump"/>
              </a:rPr>
              <a:t> 50mg </a:t>
            </a:r>
            <a:r>
              <a:rPr lang="en-US" dirty="0" err="1" smtClean="0">
                <a:hlinkClick r:id="rId3" action="ppaction://hlinksldjump"/>
              </a:rPr>
              <a:t>po</a:t>
            </a:r>
            <a:r>
              <a:rPr lang="en-US" dirty="0" smtClean="0">
                <a:hlinkClick r:id="rId3" action="ppaction://hlinksldjump"/>
              </a:rPr>
              <a:t> TID</a:t>
            </a:r>
            <a:endParaRPr lang="en-US" dirty="0" smtClean="0"/>
          </a:p>
          <a:p>
            <a:r>
              <a:rPr lang="en-US" dirty="0" smtClean="0">
                <a:hlinkClick r:id="rId4" action="ppaction://hlinksldjump"/>
              </a:rPr>
              <a:t>2.  Warfarin 8mg </a:t>
            </a:r>
            <a:r>
              <a:rPr lang="en-US" dirty="0" err="1" smtClean="0">
                <a:hlinkClick r:id="rId4" action="ppaction://hlinksldjump"/>
              </a:rPr>
              <a:t>po</a:t>
            </a:r>
            <a:r>
              <a:rPr lang="en-US" dirty="0" smtClean="0">
                <a:hlinkClick r:id="rId4" action="ppaction://hlinksldjump"/>
              </a:rPr>
              <a:t> daily</a:t>
            </a:r>
            <a:endParaRPr lang="en-US" dirty="0" smtClean="0"/>
          </a:p>
          <a:p>
            <a:r>
              <a:rPr lang="en-US" dirty="0" smtClean="0">
                <a:hlinkClick r:id="rId5" action="ppaction://hlinksldjump"/>
              </a:rPr>
              <a:t>3.  Iron sulfate 325mg </a:t>
            </a:r>
            <a:r>
              <a:rPr lang="en-US" dirty="0" err="1" smtClean="0">
                <a:hlinkClick r:id="rId5" action="ppaction://hlinksldjump"/>
              </a:rPr>
              <a:t>po</a:t>
            </a:r>
            <a:r>
              <a:rPr lang="en-US" dirty="0" smtClean="0">
                <a:hlinkClick r:id="rId5" action="ppaction://hlinksldjump"/>
              </a:rPr>
              <a:t> TID</a:t>
            </a:r>
            <a:endParaRPr lang="en-US" dirty="0" smtClean="0"/>
          </a:p>
          <a:p>
            <a:r>
              <a:rPr lang="en-US" dirty="0" smtClean="0">
                <a:hlinkClick r:id="rId6" action="ppaction://hlinksldjump"/>
              </a:rPr>
              <a:t>4.  Aspirin 81mg </a:t>
            </a:r>
            <a:r>
              <a:rPr lang="en-US" dirty="0" err="1" smtClean="0">
                <a:hlinkClick r:id="rId6" action="ppaction://hlinksldjump"/>
              </a:rPr>
              <a:t>po</a:t>
            </a:r>
            <a:r>
              <a:rPr lang="en-US" dirty="0" smtClean="0">
                <a:hlinkClick r:id="rId6" action="ppaction://hlinksldjump"/>
              </a:rPr>
              <a:t> daily</a:t>
            </a:r>
            <a:endParaRPr lang="en-US" dirty="0" smtClean="0"/>
          </a:p>
          <a:p>
            <a:r>
              <a:rPr lang="en-US" dirty="0" smtClean="0">
                <a:hlinkClick r:id="rId7" action="ppaction://hlinksldjump"/>
              </a:rPr>
              <a:t>5.  Darvocet N-100 1-2 </a:t>
            </a:r>
            <a:r>
              <a:rPr lang="en-US" dirty="0" err="1" smtClean="0">
                <a:hlinkClick r:id="rId7" action="ppaction://hlinksldjump"/>
              </a:rPr>
              <a:t>po</a:t>
            </a:r>
            <a:r>
              <a:rPr lang="en-US" dirty="0" smtClean="0">
                <a:hlinkClick r:id="rId7" action="ppaction://hlinksldjump"/>
              </a:rPr>
              <a:t> q4-6H PRN pain</a:t>
            </a:r>
            <a:endParaRPr lang="en-US" dirty="0" smtClean="0"/>
          </a:p>
          <a:p>
            <a:r>
              <a:rPr lang="en-US" dirty="0" smtClean="0">
                <a:hlinkClick r:id="rId8" action="ppaction://hlinksldjump"/>
              </a:rPr>
              <a:t>6.  </a:t>
            </a:r>
            <a:r>
              <a:rPr lang="en-US" dirty="0" err="1" smtClean="0">
                <a:hlinkClick r:id="rId8" action="ppaction://hlinksldjump"/>
              </a:rPr>
              <a:t>Metocloperamide</a:t>
            </a:r>
            <a:r>
              <a:rPr lang="en-US" dirty="0" smtClean="0">
                <a:hlinkClick r:id="rId8" action="ppaction://hlinksldjump"/>
              </a:rPr>
              <a:t> 10mg </a:t>
            </a:r>
            <a:r>
              <a:rPr lang="en-US" dirty="0" err="1" smtClean="0">
                <a:hlinkClick r:id="rId8" action="ppaction://hlinksldjump"/>
              </a:rPr>
              <a:t>po</a:t>
            </a:r>
            <a:r>
              <a:rPr lang="en-US" dirty="0" smtClean="0">
                <a:hlinkClick r:id="rId8" action="ppaction://hlinksldjump"/>
              </a:rPr>
              <a:t> </a:t>
            </a:r>
            <a:r>
              <a:rPr lang="en-US" dirty="0" err="1" smtClean="0">
                <a:hlinkClick r:id="rId8" action="ppaction://hlinksldjump"/>
              </a:rPr>
              <a:t>qAC</a:t>
            </a:r>
            <a:r>
              <a:rPr lang="en-US" dirty="0" smtClean="0">
                <a:hlinkClick r:id="rId8" action="ppaction://hlinksldjump"/>
              </a:rPr>
              <a:t> and </a:t>
            </a:r>
            <a:r>
              <a:rPr lang="en-US" dirty="0" err="1" smtClean="0">
                <a:hlinkClick r:id="rId8" action="ppaction://hlinksldjump"/>
              </a:rPr>
              <a:t>qHS</a:t>
            </a:r>
            <a:endParaRPr lang="en-US" dirty="0" smtClean="0"/>
          </a:p>
          <a:p>
            <a:r>
              <a:rPr lang="en-US" dirty="0" smtClean="0">
                <a:hlinkClick r:id="rId9" action="ppaction://hlinksldjump"/>
              </a:rPr>
              <a:t>7.  Oxybutnin 5mg </a:t>
            </a:r>
            <a:r>
              <a:rPr lang="en-US" dirty="0" err="1" smtClean="0">
                <a:hlinkClick r:id="rId9" action="ppaction://hlinksldjump"/>
              </a:rPr>
              <a:t>po</a:t>
            </a:r>
            <a:r>
              <a:rPr lang="en-US" dirty="0" smtClean="0">
                <a:hlinkClick r:id="rId9" action="ppaction://hlinksldjump"/>
              </a:rPr>
              <a:t> TID</a:t>
            </a:r>
            <a:endParaRPr lang="en-US" dirty="0" smtClean="0"/>
          </a:p>
          <a:p>
            <a:r>
              <a:rPr lang="en-US" dirty="0" smtClean="0">
                <a:hlinkClick r:id="rId10" action="ppaction://hlinksldjump"/>
              </a:rPr>
              <a:t>8.  Ciprofloxacin 500mg </a:t>
            </a:r>
            <a:r>
              <a:rPr lang="en-US" dirty="0" err="1" smtClean="0">
                <a:hlinkClick r:id="rId10" action="ppaction://hlinksldjump"/>
              </a:rPr>
              <a:t>po</a:t>
            </a:r>
            <a:r>
              <a:rPr lang="en-US" dirty="0" smtClean="0">
                <a:hlinkClick r:id="rId10" action="ppaction://hlinksldjump"/>
              </a:rPr>
              <a:t> BID</a:t>
            </a:r>
            <a:endParaRPr lang="en-US" dirty="0" smtClean="0"/>
          </a:p>
          <a:p>
            <a:endParaRPr lang="en-US" dirty="0"/>
          </a:p>
        </p:txBody>
      </p:sp>
      <p:sp>
        <p:nvSpPr>
          <p:cNvPr id="8" name="Content Placeholder 7"/>
          <p:cNvSpPr>
            <a:spLocks noGrp="1"/>
          </p:cNvSpPr>
          <p:nvPr>
            <p:ph sz="half" idx="4"/>
          </p:nvPr>
        </p:nvSpPr>
        <p:spPr>
          <a:xfrm>
            <a:off x="4645025" y="990600"/>
            <a:ext cx="4041775" cy="5135563"/>
          </a:xfrm>
        </p:spPr>
        <p:txBody>
          <a:bodyPr>
            <a:normAutofit fontScale="92500"/>
          </a:bodyPr>
          <a:lstStyle/>
          <a:p>
            <a:r>
              <a:rPr lang="en-US" dirty="0" smtClean="0">
                <a:hlinkClick r:id="rId11" action="ppaction://hlinksldjump"/>
              </a:rPr>
              <a:t>9. Fluoxetine 20mg </a:t>
            </a:r>
            <a:r>
              <a:rPr lang="en-US" dirty="0" err="1" smtClean="0">
                <a:hlinkClick r:id="rId11" action="ppaction://hlinksldjump"/>
              </a:rPr>
              <a:t>po</a:t>
            </a:r>
            <a:r>
              <a:rPr lang="en-US" dirty="0" smtClean="0">
                <a:hlinkClick r:id="rId11" action="ppaction://hlinksldjump"/>
              </a:rPr>
              <a:t> daily</a:t>
            </a:r>
            <a:endParaRPr lang="en-US" dirty="0" smtClean="0"/>
          </a:p>
          <a:p>
            <a:r>
              <a:rPr lang="en-US" dirty="0" smtClean="0">
                <a:hlinkClick r:id="rId3" action="ppaction://hlinksldjump"/>
              </a:rPr>
              <a:t>10.  </a:t>
            </a:r>
            <a:r>
              <a:rPr lang="en-US" dirty="0" err="1" smtClean="0">
                <a:hlinkClick r:id="rId3" action="ppaction://hlinksldjump"/>
              </a:rPr>
              <a:t>Furosemide</a:t>
            </a:r>
            <a:r>
              <a:rPr lang="en-US" dirty="0" smtClean="0">
                <a:hlinkClick r:id="rId3" action="ppaction://hlinksldjump"/>
              </a:rPr>
              <a:t> 20mg </a:t>
            </a:r>
            <a:r>
              <a:rPr lang="en-US" dirty="0" err="1" smtClean="0">
                <a:hlinkClick r:id="rId3" action="ppaction://hlinksldjump"/>
              </a:rPr>
              <a:t>po</a:t>
            </a:r>
            <a:r>
              <a:rPr lang="en-US" dirty="0" smtClean="0">
                <a:hlinkClick r:id="rId3" action="ppaction://hlinksldjump"/>
              </a:rPr>
              <a:t> BID</a:t>
            </a:r>
            <a:endParaRPr lang="en-US" dirty="0" smtClean="0"/>
          </a:p>
          <a:p>
            <a:r>
              <a:rPr lang="en-US" dirty="0" smtClean="0">
                <a:hlinkClick r:id="rId12" action="ppaction://hlinksldjump"/>
              </a:rPr>
              <a:t>11. Tylenol 1000mg </a:t>
            </a:r>
            <a:r>
              <a:rPr lang="en-US" dirty="0" err="1" smtClean="0">
                <a:hlinkClick r:id="rId12" action="ppaction://hlinksldjump"/>
              </a:rPr>
              <a:t>po</a:t>
            </a:r>
            <a:r>
              <a:rPr lang="en-US" dirty="0" smtClean="0">
                <a:hlinkClick r:id="rId12" action="ppaction://hlinksldjump"/>
              </a:rPr>
              <a:t> QID PRN</a:t>
            </a:r>
            <a:endParaRPr lang="en-US" dirty="0" smtClean="0"/>
          </a:p>
          <a:p>
            <a:r>
              <a:rPr lang="en-US" dirty="0" smtClean="0">
                <a:hlinkClick r:id="rId13" action="ppaction://hlinksldjump"/>
              </a:rPr>
              <a:t>12. Ultram 50mg </a:t>
            </a:r>
            <a:r>
              <a:rPr lang="en-US" dirty="0" err="1" smtClean="0">
                <a:hlinkClick r:id="rId13" action="ppaction://hlinksldjump"/>
              </a:rPr>
              <a:t>po</a:t>
            </a:r>
            <a:r>
              <a:rPr lang="en-US" dirty="0" smtClean="0">
                <a:hlinkClick r:id="rId13" action="ppaction://hlinksldjump"/>
              </a:rPr>
              <a:t> TID</a:t>
            </a:r>
            <a:endParaRPr lang="en-US" dirty="0" smtClean="0"/>
          </a:p>
          <a:p>
            <a:r>
              <a:rPr lang="en-US" dirty="0" smtClean="0">
                <a:hlinkClick r:id="rId14" action="ppaction://hlinksldjump"/>
              </a:rPr>
              <a:t>13.  Digoxin 0.25mg </a:t>
            </a:r>
            <a:r>
              <a:rPr lang="en-US" dirty="0" err="1" smtClean="0">
                <a:hlinkClick r:id="rId14" action="ppaction://hlinksldjump"/>
              </a:rPr>
              <a:t>po</a:t>
            </a:r>
            <a:r>
              <a:rPr lang="en-US" dirty="0" smtClean="0">
                <a:hlinkClick r:id="rId14" action="ppaction://hlinksldjump"/>
              </a:rPr>
              <a:t> daily</a:t>
            </a:r>
            <a:endParaRPr lang="en-US" dirty="0" smtClean="0"/>
          </a:p>
          <a:p>
            <a:r>
              <a:rPr lang="en-US" dirty="0" smtClean="0">
                <a:hlinkClick r:id="rId15" action="ppaction://hlinksldjump"/>
              </a:rPr>
              <a:t>14. </a:t>
            </a:r>
            <a:r>
              <a:rPr lang="en-US" dirty="0" err="1" smtClean="0">
                <a:hlinkClick r:id="rId15" action="ppaction://hlinksldjump"/>
              </a:rPr>
              <a:t>Amitryptiline</a:t>
            </a:r>
            <a:r>
              <a:rPr lang="en-US" dirty="0" smtClean="0">
                <a:hlinkClick r:id="rId15" action="ppaction://hlinksldjump"/>
              </a:rPr>
              <a:t> 50mg </a:t>
            </a:r>
            <a:r>
              <a:rPr lang="en-US" dirty="0" err="1" smtClean="0">
                <a:hlinkClick r:id="rId15" action="ppaction://hlinksldjump"/>
              </a:rPr>
              <a:t>po</a:t>
            </a:r>
            <a:r>
              <a:rPr lang="en-US" dirty="0" smtClean="0">
                <a:hlinkClick r:id="rId15" action="ppaction://hlinksldjump"/>
              </a:rPr>
              <a:t> </a:t>
            </a:r>
            <a:r>
              <a:rPr lang="en-US" dirty="0" err="1" smtClean="0">
                <a:hlinkClick r:id="rId15" action="ppaction://hlinksldjump"/>
              </a:rPr>
              <a:t>qHS</a:t>
            </a:r>
            <a:r>
              <a:rPr lang="en-US" dirty="0" smtClean="0">
                <a:hlinkClick r:id="rId15" action="ppaction://hlinksldjump"/>
              </a:rPr>
              <a:t> for insomnia</a:t>
            </a:r>
            <a:endParaRPr lang="en-US" dirty="0" smtClean="0"/>
          </a:p>
          <a:p>
            <a:r>
              <a:rPr lang="en-US" dirty="0" smtClean="0">
                <a:hlinkClick r:id="rId16" action="ppaction://hlinksldjump"/>
              </a:rPr>
              <a:t>15.  Haloperidol 5mg IV q4H PRN</a:t>
            </a:r>
            <a:endParaRPr lang="en-US" dirty="0" smtClean="0"/>
          </a:p>
          <a:p>
            <a:r>
              <a:rPr lang="en-US" dirty="0" smtClean="0">
                <a:hlinkClick r:id="rId8" action="ppaction://hlinksldjump"/>
              </a:rPr>
              <a:t>16. </a:t>
            </a:r>
            <a:r>
              <a:rPr lang="en-US" dirty="0" err="1" smtClean="0">
                <a:hlinkClick r:id="rId8" action="ppaction://hlinksldjump"/>
              </a:rPr>
              <a:t>Phenergan</a:t>
            </a:r>
            <a:r>
              <a:rPr lang="en-US" dirty="0" smtClean="0">
                <a:hlinkClick r:id="rId8" action="ppaction://hlinksldjump"/>
              </a:rPr>
              <a:t> 25mg </a:t>
            </a:r>
            <a:r>
              <a:rPr lang="en-US" dirty="0" err="1" smtClean="0">
                <a:hlinkClick r:id="rId8" action="ppaction://hlinksldjump"/>
              </a:rPr>
              <a:t>po</a:t>
            </a:r>
            <a:r>
              <a:rPr lang="en-US" dirty="0" smtClean="0">
                <a:hlinkClick r:id="rId8" action="ppaction://hlinksldjump"/>
              </a:rPr>
              <a:t>/pr q6H PRN</a:t>
            </a:r>
            <a:endParaRPr lang="en-US" dirty="0"/>
          </a:p>
        </p:txBody>
      </p:sp>
      <p:sp>
        <p:nvSpPr>
          <p:cNvPr id="9" name="TextBox 8"/>
          <p:cNvSpPr txBox="1"/>
          <p:nvPr/>
        </p:nvSpPr>
        <p:spPr>
          <a:xfrm>
            <a:off x="1143000" y="228600"/>
            <a:ext cx="6324600" cy="584775"/>
          </a:xfrm>
          <a:prstGeom prst="rect">
            <a:avLst/>
          </a:prstGeom>
          <a:noFill/>
        </p:spPr>
        <p:txBody>
          <a:bodyPr wrap="square" rtlCol="0">
            <a:spAutoFit/>
          </a:bodyPr>
          <a:lstStyle/>
          <a:p>
            <a:pPr algn="ctr"/>
            <a:r>
              <a:rPr lang="en-US" sz="3200" u="sng" dirty="0" smtClean="0"/>
              <a:t>MEDICATION LIST</a:t>
            </a:r>
            <a:endParaRPr lang="en-US" sz="3200" u="sng" dirty="0"/>
          </a:p>
        </p:txBody>
      </p:sp>
      <p:sp>
        <p:nvSpPr>
          <p:cNvPr id="5" name="Action Button: End 4">
            <a:hlinkClick r:id="rId17" action="ppaction://hlinksldjump" highlightClick="1"/>
          </p:cNvPr>
          <p:cNvSpPr/>
          <p:nvPr/>
        </p:nvSpPr>
        <p:spPr>
          <a:xfrm>
            <a:off x="7543800" y="6324600"/>
            <a:ext cx="533400" cy="3048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609600" y="228600"/>
            <a:ext cx="8226425" cy="977900"/>
          </a:xfrm>
        </p:spPr>
        <p:txBody>
          <a:bodyPr>
            <a:normAutofit/>
          </a:bodyPr>
          <a:lstStyle/>
          <a:p>
            <a:r>
              <a:rPr lang="en-US" sz="4000">
                <a:latin typeface="Times" charset="0"/>
                <a:cs typeface="Times" charset="0"/>
              </a:rPr>
              <a:t>Strategies to Improve Compliance</a:t>
            </a:r>
            <a:endParaRPr lang="en-US" b="0">
              <a:latin typeface="Times" charset="0"/>
              <a:cs typeface="Times" charset="0"/>
            </a:endParaRPr>
          </a:p>
        </p:txBody>
      </p:sp>
      <p:sp>
        <p:nvSpPr>
          <p:cNvPr id="306179" name="Rectangle 3"/>
          <p:cNvSpPr>
            <a:spLocks noGrp="1" noChangeArrowheads="1"/>
          </p:cNvSpPr>
          <p:nvPr>
            <p:ph sz="quarter" idx="1"/>
          </p:nvPr>
        </p:nvSpPr>
        <p:spPr>
          <a:xfrm>
            <a:off x="533400" y="1219200"/>
            <a:ext cx="8382000" cy="5181600"/>
          </a:xfrm>
        </p:spPr>
        <p:txBody>
          <a:bodyPr>
            <a:normAutofit fontScale="92500"/>
          </a:bodyPr>
          <a:lstStyle/>
          <a:p>
            <a:pPr marL="514350" indent="-514350">
              <a:lnSpc>
                <a:spcPct val="90000"/>
              </a:lnSpc>
              <a:buFont typeface="+mj-lt"/>
              <a:buAutoNum type="arabicPeriod"/>
            </a:pPr>
            <a:r>
              <a:rPr lang="en-US" sz="2600" dirty="0" smtClean="0">
                <a:solidFill>
                  <a:srgbClr val="FF0000"/>
                </a:solidFill>
                <a:latin typeface="Times" charset="0"/>
                <a:cs typeface="Times" charset="0"/>
              </a:rPr>
              <a:t>Make </a:t>
            </a:r>
            <a:r>
              <a:rPr lang="en-US" sz="2600" dirty="0">
                <a:solidFill>
                  <a:srgbClr val="FF0000"/>
                </a:solidFill>
                <a:latin typeface="Times" charset="0"/>
                <a:cs typeface="Times" charset="0"/>
              </a:rPr>
              <a:t>drug regimens and instructions simple</a:t>
            </a:r>
          </a:p>
          <a:p>
            <a:pPr marL="514350" indent="-514350">
              <a:lnSpc>
                <a:spcPct val="90000"/>
              </a:lnSpc>
              <a:buFont typeface="+mj-lt"/>
              <a:buAutoNum type="arabicPeriod"/>
            </a:pPr>
            <a:r>
              <a:rPr lang="en-US" sz="2600" dirty="0" smtClean="0">
                <a:solidFill>
                  <a:srgbClr val="FF0000"/>
                </a:solidFill>
                <a:latin typeface="Times" charset="0"/>
                <a:cs typeface="Times" charset="0"/>
              </a:rPr>
              <a:t>Use </a:t>
            </a:r>
            <a:r>
              <a:rPr lang="en-US" sz="2600" dirty="0">
                <a:solidFill>
                  <a:srgbClr val="FF0000"/>
                </a:solidFill>
                <a:latin typeface="Times" charset="0"/>
                <a:cs typeface="Times" charset="0"/>
              </a:rPr>
              <a:t>the same dosage schedule whenever  possible</a:t>
            </a:r>
          </a:p>
          <a:p>
            <a:pPr marL="514350" indent="-514350">
              <a:lnSpc>
                <a:spcPct val="90000"/>
              </a:lnSpc>
              <a:buFont typeface="+mj-lt"/>
              <a:buAutoNum type="arabicPeriod"/>
            </a:pPr>
            <a:r>
              <a:rPr lang="en-US" sz="2600" dirty="0" smtClean="0">
                <a:solidFill>
                  <a:srgbClr val="FF0000"/>
                </a:solidFill>
                <a:latin typeface="Times" charset="0"/>
                <a:cs typeface="Times" charset="0"/>
              </a:rPr>
              <a:t>Time </a:t>
            </a:r>
            <a:r>
              <a:rPr lang="en-US" sz="2600" dirty="0">
                <a:solidFill>
                  <a:srgbClr val="FF0000"/>
                </a:solidFill>
                <a:latin typeface="Times" charset="0"/>
                <a:cs typeface="Times" charset="0"/>
              </a:rPr>
              <a:t>the dose in conjugation with a daily routine</a:t>
            </a:r>
          </a:p>
          <a:p>
            <a:pPr marL="514350" indent="-514350">
              <a:lnSpc>
                <a:spcPct val="90000"/>
              </a:lnSpc>
              <a:buFont typeface="+mj-lt"/>
              <a:buAutoNum type="arabicPeriod"/>
            </a:pPr>
            <a:r>
              <a:rPr lang="en-US" sz="2600" dirty="0" smtClean="0">
                <a:latin typeface="Times" charset="0"/>
                <a:cs typeface="Times" charset="0"/>
              </a:rPr>
              <a:t>Instruct </a:t>
            </a:r>
            <a:r>
              <a:rPr lang="en-US" sz="2600" dirty="0">
                <a:latin typeface="Times" charset="0"/>
                <a:cs typeface="Times" charset="0"/>
              </a:rPr>
              <a:t>relatives and caregivers on the drug regimen</a:t>
            </a:r>
          </a:p>
          <a:p>
            <a:pPr marL="514350" indent="-514350">
              <a:lnSpc>
                <a:spcPct val="90000"/>
              </a:lnSpc>
              <a:buFont typeface="+mj-lt"/>
              <a:buAutoNum type="arabicPeriod"/>
            </a:pPr>
            <a:r>
              <a:rPr lang="en-US" sz="2600" dirty="0" smtClean="0">
                <a:latin typeface="Times" charset="0"/>
                <a:cs typeface="Times" charset="0"/>
              </a:rPr>
              <a:t>Enlist </a:t>
            </a:r>
            <a:r>
              <a:rPr lang="en-US" sz="2600" dirty="0">
                <a:latin typeface="Times" charset="0"/>
                <a:cs typeface="Times" charset="0"/>
              </a:rPr>
              <a:t>others (home health, pharmacist) for </a:t>
            </a:r>
            <a:r>
              <a:rPr lang="en-US" sz="2600" dirty="0" smtClean="0">
                <a:latin typeface="Times" charset="0"/>
                <a:cs typeface="Times" charset="0"/>
              </a:rPr>
              <a:t>compliance</a:t>
            </a:r>
          </a:p>
          <a:p>
            <a:pPr marL="514350" indent="-514350">
              <a:lnSpc>
                <a:spcPct val="90000"/>
              </a:lnSpc>
              <a:buFont typeface="+mj-lt"/>
              <a:buAutoNum type="arabicPeriod"/>
            </a:pPr>
            <a:r>
              <a:rPr lang="en-US" sz="2600" dirty="0" smtClean="0">
                <a:latin typeface="Times" charset="0"/>
                <a:cs typeface="Times" charset="0"/>
              </a:rPr>
              <a:t>Make sure the elderly patient can get to a pharmacist,    can afford prescriptions, and can open the container</a:t>
            </a:r>
          </a:p>
          <a:p>
            <a:pPr marL="514350" indent="-514350">
              <a:lnSpc>
                <a:spcPct val="90000"/>
              </a:lnSpc>
              <a:buFont typeface="+mj-lt"/>
              <a:buAutoNum type="arabicPeriod"/>
            </a:pPr>
            <a:r>
              <a:rPr lang="en-US" sz="2600" dirty="0" smtClean="0">
                <a:latin typeface="Times" charset="0"/>
                <a:cs typeface="Times" charset="0"/>
              </a:rPr>
              <a:t>Use aids (pillboxes, calendars) /supervision</a:t>
            </a:r>
          </a:p>
          <a:p>
            <a:pPr marL="514350" indent="-514350">
              <a:lnSpc>
                <a:spcPct val="90000"/>
              </a:lnSpc>
              <a:buFont typeface="+mj-lt"/>
              <a:buAutoNum type="arabicPeriod"/>
            </a:pPr>
            <a:r>
              <a:rPr lang="en-US" sz="2600" dirty="0" smtClean="0">
                <a:latin typeface="Times" charset="0"/>
                <a:cs typeface="Times" charset="0"/>
              </a:rPr>
              <a:t>Keep updated medication records</a:t>
            </a:r>
          </a:p>
          <a:p>
            <a:pPr marL="514350" indent="-514350">
              <a:lnSpc>
                <a:spcPct val="90000"/>
              </a:lnSpc>
              <a:buFont typeface="+mj-lt"/>
              <a:buAutoNum type="arabicPeriod"/>
            </a:pPr>
            <a:r>
              <a:rPr lang="en-US" sz="2600" dirty="0" smtClean="0">
                <a:latin typeface="Times" charset="0"/>
                <a:cs typeface="Times" charset="0"/>
              </a:rPr>
              <a:t>Review knowledge, compliance, drug  regimens</a:t>
            </a:r>
          </a:p>
          <a:p>
            <a:pPr marL="514350" indent="-514350">
              <a:lnSpc>
                <a:spcPct val="90000"/>
              </a:lnSpc>
              <a:buFont typeface="+mj-lt"/>
              <a:buAutoNum type="arabicPeriod"/>
            </a:pPr>
            <a:r>
              <a:rPr lang="en-US" sz="2600" dirty="0" smtClean="0">
                <a:latin typeface="Times" charset="0"/>
                <a:cs typeface="Times" charset="0"/>
              </a:rPr>
              <a:t>Inform the patient about potential adverse reactions from a med and what actions should they occur</a:t>
            </a:r>
          </a:p>
          <a:p>
            <a:pPr marL="514350" indent="-514350">
              <a:lnSpc>
                <a:spcPct val="90000"/>
              </a:lnSpc>
              <a:buFont typeface="+mj-lt"/>
              <a:buAutoNum type="arabicPeriod"/>
            </a:pPr>
            <a:endParaRPr lang="en-US" sz="3200" dirty="0">
              <a:latin typeface="Times" charset="0"/>
              <a:cs typeface="Times" charset="0"/>
            </a:endParaRPr>
          </a:p>
          <a:p>
            <a:pPr>
              <a:lnSpc>
                <a:spcPct val="90000"/>
              </a:lnSpc>
            </a:pPr>
            <a:endParaRPr lang="en-US" sz="3200" dirty="0">
              <a:latin typeface="Times" charset="0"/>
              <a:cs typeface="Times" charset="0"/>
            </a:endParaRPr>
          </a:p>
          <a:p>
            <a:pPr>
              <a:lnSpc>
                <a:spcPct val="90000"/>
              </a:lnSpc>
            </a:pPr>
            <a:endParaRPr lang="en-US" sz="3200" dirty="0">
              <a:latin typeface="Times" charset="0"/>
              <a:cs typeface="Times" charset="0"/>
            </a:endParaRPr>
          </a:p>
          <a:p>
            <a:pPr>
              <a:lnSpc>
                <a:spcPct val="90000"/>
              </a:lnSpc>
            </a:pPr>
            <a:endParaRPr lang="en-US" sz="3200" dirty="0">
              <a:latin typeface="Times" charset="0"/>
              <a:cs typeface="Times" charset="0"/>
            </a:endParaRPr>
          </a:p>
          <a:p>
            <a:pPr>
              <a:lnSpc>
                <a:spcPct val="90000"/>
              </a:lnSpc>
            </a:pPr>
            <a:endParaRPr lang="en-US" sz="3200" dirty="0">
              <a:latin typeface="Times" charset="0"/>
              <a:cs typeface="Times" charset="0"/>
            </a:endParaRPr>
          </a:p>
          <a:p>
            <a:pPr>
              <a:lnSpc>
                <a:spcPct val="90000"/>
              </a:lnSpc>
              <a:buFont typeface="Wingdings" pitchFamily="2" charset="2"/>
              <a:buNone/>
            </a:pPr>
            <a:endParaRPr lang="en-US" sz="3200" dirty="0">
              <a:latin typeface="Times" charset="0"/>
              <a:cs typeface="Times" charset="0"/>
            </a:endParaRPr>
          </a:p>
          <a:p>
            <a:pPr>
              <a:lnSpc>
                <a:spcPct val="90000"/>
              </a:lnSpc>
              <a:buFont typeface="Wingdings" pitchFamily="2" charset="2"/>
              <a:buNone/>
            </a:pPr>
            <a:endParaRPr lang="en-US" sz="3200" dirty="0">
              <a:latin typeface="Times" charset="0"/>
              <a:cs typeface="Times" charset="0"/>
            </a:endParaRPr>
          </a:p>
        </p:txBody>
      </p:sp>
      <p:sp>
        <p:nvSpPr>
          <p:cNvPr id="4" name="Action Button: Home 3">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Iron in Older Adults</a:t>
            </a:r>
            <a:endParaRPr lang="en-US" dirty="0"/>
          </a:p>
        </p:txBody>
      </p:sp>
      <p:sp>
        <p:nvSpPr>
          <p:cNvPr id="8" name="Content Placeholder 7"/>
          <p:cNvSpPr>
            <a:spLocks noGrp="1"/>
          </p:cNvSpPr>
          <p:nvPr>
            <p:ph sz="quarter" idx="1"/>
          </p:nvPr>
        </p:nvSpPr>
        <p:spPr/>
        <p:txBody>
          <a:bodyPr>
            <a:normAutofit fontScale="55000" lnSpcReduction="20000"/>
          </a:bodyPr>
          <a:lstStyle/>
          <a:p>
            <a:r>
              <a:rPr lang="en-US" dirty="0" smtClean="0"/>
              <a:t>Oral iron causes frequent gastrointestinal side effects.</a:t>
            </a:r>
          </a:p>
          <a:p>
            <a:r>
              <a:rPr lang="en-US" dirty="0" smtClean="0"/>
              <a:t>Absorption of iron increases in patients with true iron deficiency.</a:t>
            </a:r>
          </a:p>
          <a:p>
            <a:r>
              <a:rPr lang="en-US" dirty="0" smtClean="0"/>
              <a:t>One study showing that low dose oral iron (15mg elemental Fe) was as effective as high dose iron (150mg), with fewer adverse effects.</a:t>
            </a:r>
          </a:p>
          <a:p>
            <a:pPr lvl="1"/>
            <a:r>
              <a:rPr lang="en-US" dirty="0" smtClean="0"/>
              <a:t>Abdominal discomfort 70% vs. 20%</a:t>
            </a:r>
          </a:p>
          <a:p>
            <a:pPr lvl="1"/>
            <a:r>
              <a:rPr lang="en-US" dirty="0" smtClean="0"/>
              <a:t>Nausea and vomiting 67% vs. 13%</a:t>
            </a:r>
          </a:p>
          <a:p>
            <a:pPr lvl="1"/>
            <a:r>
              <a:rPr lang="en-US" dirty="0" smtClean="0"/>
              <a:t>Constipation 23% vs. 0%</a:t>
            </a:r>
          </a:p>
          <a:p>
            <a:pPr lvl="1"/>
            <a:r>
              <a:rPr lang="en-US" dirty="0" smtClean="0"/>
              <a:t>Diarrhea 70% vs. 13%</a:t>
            </a:r>
          </a:p>
          <a:p>
            <a:r>
              <a:rPr lang="en-US" dirty="0" smtClean="0"/>
              <a:t>Iron best absorbed in acidic environment without food</a:t>
            </a:r>
          </a:p>
          <a:p>
            <a:pPr lvl="1"/>
            <a:r>
              <a:rPr lang="en-US" dirty="0" smtClean="0"/>
              <a:t>Absorption may be poor on PPI or H2RA</a:t>
            </a:r>
          </a:p>
          <a:p>
            <a:pPr lvl="1"/>
            <a:r>
              <a:rPr lang="en-US" dirty="0" smtClean="0"/>
              <a:t>Can consider giving with ascorbic acid</a:t>
            </a:r>
          </a:p>
          <a:p>
            <a:r>
              <a:rPr lang="en-US" dirty="0" smtClean="0"/>
              <a:t>Start with lowest dose and follow response, titrate if needed</a:t>
            </a:r>
          </a:p>
          <a:p>
            <a:pPr lvl="1"/>
            <a:r>
              <a:rPr lang="en-US" dirty="0" smtClean="0">
                <a:hlinkClick r:id="rId3" action="ppaction://hlinkfile"/>
              </a:rPr>
              <a:t>Ferrous </a:t>
            </a:r>
            <a:r>
              <a:rPr lang="en-US" dirty="0" err="1" smtClean="0">
                <a:hlinkClick r:id="rId3" action="ppaction://hlinkfile"/>
              </a:rPr>
              <a:t>fumarate</a:t>
            </a:r>
            <a:r>
              <a:rPr lang="en-US" dirty="0" smtClean="0"/>
              <a:t> — 106 mg elemental iron/tablet </a:t>
            </a:r>
          </a:p>
          <a:p>
            <a:pPr lvl="1"/>
            <a:r>
              <a:rPr lang="en-US" dirty="0" smtClean="0">
                <a:hlinkClick r:id="rId4" action="ppaction://hlinkfile"/>
              </a:rPr>
              <a:t>Ferrous sulfate</a:t>
            </a:r>
            <a:r>
              <a:rPr lang="en-US" dirty="0" smtClean="0"/>
              <a:t> — 65 mg elemental iron/tablet </a:t>
            </a:r>
          </a:p>
          <a:p>
            <a:pPr lvl="1"/>
            <a:r>
              <a:rPr lang="en-US" dirty="0" smtClean="0">
                <a:hlinkClick r:id="rId5" action="ppaction://hlinkfile"/>
              </a:rPr>
              <a:t>Ferrous gluconate</a:t>
            </a:r>
            <a:r>
              <a:rPr lang="en-US" dirty="0" smtClean="0"/>
              <a:t> — 28 to 36 mg iron/tablet </a:t>
            </a:r>
          </a:p>
          <a:p>
            <a:r>
              <a:rPr lang="en-US" dirty="0" smtClean="0"/>
              <a:t>Iron can effect absorption of other drugs.</a:t>
            </a:r>
          </a:p>
          <a:p>
            <a:pPr lvl="1"/>
            <a:r>
              <a:rPr lang="en-US" dirty="0" err="1" smtClean="0"/>
              <a:t>Quinolones</a:t>
            </a:r>
            <a:r>
              <a:rPr lang="en-US" dirty="0" smtClean="0"/>
              <a:t>, </a:t>
            </a:r>
            <a:r>
              <a:rPr lang="en-US" dirty="0" err="1" smtClean="0"/>
              <a:t>levothyroxine</a:t>
            </a:r>
            <a:r>
              <a:rPr lang="en-US" dirty="0" smtClean="0"/>
              <a:t>, </a:t>
            </a:r>
            <a:r>
              <a:rPr lang="en-US" dirty="0" err="1" smtClean="0"/>
              <a:t>tetracyclines</a:t>
            </a:r>
            <a:r>
              <a:rPr lang="en-US" dirty="0" smtClean="0"/>
              <a:t>, levodopa most notable</a:t>
            </a:r>
          </a:p>
          <a:p>
            <a:r>
              <a:rPr lang="en-US" dirty="0" smtClean="0"/>
              <a:t>Ensure that the diagnosis is correct (AOCD?)</a:t>
            </a:r>
          </a:p>
          <a:p>
            <a:r>
              <a:rPr lang="en-US" dirty="0" smtClean="0"/>
              <a:t>TID iron is on the Beers list and on the banned list for nursing home use.</a:t>
            </a:r>
          </a:p>
          <a:p>
            <a:r>
              <a:rPr lang="en-US" dirty="0" smtClean="0"/>
              <a:t>Consider </a:t>
            </a:r>
            <a:r>
              <a:rPr lang="en-US" dirty="0" err="1" smtClean="0"/>
              <a:t>parenteral</a:t>
            </a:r>
            <a:r>
              <a:rPr lang="en-US" dirty="0" smtClean="0"/>
              <a:t> iron if side effects intolerable</a:t>
            </a:r>
          </a:p>
        </p:txBody>
      </p:sp>
      <p:sp>
        <p:nvSpPr>
          <p:cNvPr id="4" name="TextBox 3"/>
          <p:cNvSpPr txBox="1"/>
          <p:nvPr/>
        </p:nvSpPr>
        <p:spPr>
          <a:xfrm>
            <a:off x="762000" y="6248400"/>
            <a:ext cx="3962400" cy="553998"/>
          </a:xfrm>
          <a:prstGeom prst="rect">
            <a:avLst/>
          </a:prstGeom>
          <a:noFill/>
        </p:spPr>
        <p:txBody>
          <a:bodyPr wrap="square" rtlCol="0">
            <a:spAutoFit/>
          </a:bodyPr>
          <a:lstStyle/>
          <a:p>
            <a:r>
              <a:rPr lang="en-US" sz="1000" dirty="0" smtClean="0"/>
              <a:t>Reference: </a:t>
            </a:r>
            <a:r>
              <a:rPr lang="en-US" sz="1000" dirty="0" err="1" smtClean="0"/>
              <a:t>Rimon</a:t>
            </a:r>
            <a:r>
              <a:rPr lang="en-US" sz="1000" dirty="0" smtClean="0"/>
              <a:t> E, </a:t>
            </a:r>
            <a:r>
              <a:rPr lang="en-US" sz="1000" dirty="0" err="1" smtClean="0"/>
              <a:t>Kagansky</a:t>
            </a:r>
            <a:r>
              <a:rPr lang="en-US" sz="1000" dirty="0" smtClean="0"/>
              <a:t> N, </a:t>
            </a:r>
            <a:r>
              <a:rPr lang="en-US" sz="1000" dirty="0" err="1" smtClean="0"/>
              <a:t>Kagansky</a:t>
            </a:r>
            <a:r>
              <a:rPr lang="en-US" sz="1000" dirty="0" smtClean="0"/>
              <a:t> M, et al. “Are we giving too much iron? Low-dose iron therapy is effective in octogenarians.” American Journal of Medicine 2005;118:1142-1147.</a:t>
            </a:r>
          </a:p>
        </p:txBody>
      </p:sp>
      <p:sp>
        <p:nvSpPr>
          <p:cNvPr id="5" name="TextBox 4"/>
          <p:cNvSpPr txBox="1"/>
          <p:nvPr/>
        </p:nvSpPr>
        <p:spPr>
          <a:xfrm>
            <a:off x="6019800" y="6477000"/>
            <a:ext cx="2819400" cy="369332"/>
          </a:xfrm>
          <a:prstGeom prst="rect">
            <a:avLst/>
          </a:prstGeom>
          <a:noFill/>
        </p:spPr>
        <p:txBody>
          <a:bodyPr wrap="square" rtlCol="0">
            <a:spAutoFit/>
          </a:bodyPr>
          <a:lstStyle/>
          <a:p>
            <a:r>
              <a:rPr lang="en-US" dirty="0" smtClean="0">
                <a:hlinkClick r:id="rId6" action="ppaction://hlinksldjump"/>
              </a:rPr>
              <a:t>Return to Medication List</a:t>
            </a:r>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lstStyle/>
          <a:p>
            <a:r>
              <a:rPr lang="en-US" dirty="0" smtClean="0"/>
              <a:t>Understand age-related changes in pharmacokinetics and </a:t>
            </a:r>
            <a:r>
              <a:rPr lang="en-US" dirty="0" err="1" smtClean="0"/>
              <a:t>pharmacodynamics</a:t>
            </a:r>
            <a:endParaRPr lang="en-US" dirty="0" smtClean="0"/>
          </a:p>
          <a:p>
            <a:r>
              <a:rPr lang="en-US" dirty="0" smtClean="0"/>
              <a:t>Recognize high risk medications which should generally be avoided in older adults</a:t>
            </a:r>
          </a:p>
          <a:p>
            <a:r>
              <a:rPr lang="en-US" dirty="0" smtClean="0"/>
              <a:t>Recognize common drug-drug interactions in older adults</a:t>
            </a:r>
          </a:p>
          <a:p>
            <a:r>
              <a:rPr lang="en-US" dirty="0" smtClean="0"/>
              <a:t>Perform a quick drug list review and revision using these principles</a:t>
            </a:r>
          </a:p>
          <a:p>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Aspirin and Warfarin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There are very few indications where the combination of aspirin and warfarin has been shown to be superior to warfarin alone</a:t>
            </a:r>
          </a:p>
          <a:p>
            <a:pPr lvl="1"/>
            <a:r>
              <a:rPr lang="en-US" dirty="0" smtClean="0"/>
              <a:t>High risk mechanical heart valves</a:t>
            </a:r>
          </a:p>
          <a:p>
            <a:pPr lvl="1"/>
            <a:r>
              <a:rPr lang="en-US" dirty="0" err="1" smtClean="0"/>
              <a:t>Antiphospholipid</a:t>
            </a:r>
            <a:r>
              <a:rPr lang="en-US" dirty="0" smtClean="0"/>
              <a:t> antibody syndrome</a:t>
            </a:r>
          </a:p>
          <a:p>
            <a:r>
              <a:rPr lang="en-US" dirty="0" smtClean="0"/>
              <a:t>The most common reason this is done is probably CAD with AF</a:t>
            </a:r>
          </a:p>
          <a:p>
            <a:pPr lvl="1"/>
            <a:r>
              <a:rPr lang="en-US" dirty="0" smtClean="0"/>
              <a:t>2.5 million in North America with AF, up to 40% have AF</a:t>
            </a:r>
          </a:p>
          <a:p>
            <a:pPr lvl="1"/>
            <a:r>
              <a:rPr lang="en-US" dirty="0" smtClean="0"/>
              <a:t>Not shown to decrease the rate of stroke but doubles the risk of major bleeding</a:t>
            </a:r>
          </a:p>
          <a:p>
            <a:r>
              <a:rPr lang="en-US" dirty="0" smtClean="0"/>
              <a:t>ASA displaces warfarin from albumin</a:t>
            </a:r>
            <a:endParaRPr lang="en-US" dirty="0"/>
          </a:p>
          <a:p>
            <a:pPr>
              <a:buNone/>
            </a:pPr>
            <a:endParaRPr lang="en-US" dirty="0"/>
          </a:p>
        </p:txBody>
      </p:sp>
      <p:sp>
        <p:nvSpPr>
          <p:cNvPr id="5" name="TextBox 4"/>
          <p:cNvSpPr txBox="1"/>
          <p:nvPr/>
        </p:nvSpPr>
        <p:spPr>
          <a:xfrm>
            <a:off x="4114800" y="6027003"/>
            <a:ext cx="4800600" cy="830997"/>
          </a:xfrm>
          <a:prstGeom prst="rect">
            <a:avLst/>
          </a:prstGeom>
          <a:noFill/>
        </p:spPr>
        <p:txBody>
          <a:bodyPr wrap="square" rtlCol="0">
            <a:spAutoFit/>
          </a:bodyPr>
          <a:lstStyle/>
          <a:p>
            <a:r>
              <a:rPr lang="en-US" sz="1200" dirty="0" smtClean="0"/>
              <a:t>Reference: </a:t>
            </a:r>
            <a:r>
              <a:rPr lang="en-US" sz="1200" dirty="0" err="1" smtClean="0"/>
              <a:t>Dentail</a:t>
            </a:r>
            <a:r>
              <a:rPr lang="en-US" sz="1200" dirty="0" smtClean="0"/>
              <a:t>, F, </a:t>
            </a:r>
            <a:r>
              <a:rPr lang="en-US" sz="1200" dirty="0" err="1" smtClean="0"/>
              <a:t>Douketis</a:t>
            </a:r>
            <a:r>
              <a:rPr lang="en-US" sz="1200" dirty="0" smtClean="0"/>
              <a:t> J, Lim W, </a:t>
            </a:r>
            <a:r>
              <a:rPr lang="en-US" sz="1200" dirty="0" err="1" smtClean="0"/>
              <a:t>Crowther</a:t>
            </a:r>
            <a:r>
              <a:rPr lang="en-US" sz="1200" dirty="0" smtClean="0"/>
              <a:t> M. “Combined Aspirin-Oral Anticoagulant Therapy Compared with Oral Anticoagulant Therapy Alone Among Patients at Risk for Cardiovascular Disease: A Meta-analysis of Randomized Trials.” Arch Intern Med. 2007;167:117-124.</a:t>
            </a:r>
          </a:p>
        </p:txBody>
      </p:sp>
      <p:sp>
        <p:nvSpPr>
          <p:cNvPr id="6" name="TextBox 5"/>
          <p:cNvSpPr txBox="1"/>
          <p:nvPr/>
        </p:nvSpPr>
        <p:spPr>
          <a:xfrm>
            <a:off x="304800" y="6324600"/>
            <a:ext cx="2971800" cy="369332"/>
          </a:xfrm>
          <a:prstGeom prst="rect">
            <a:avLst/>
          </a:prstGeom>
          <a:noFill/>
        </p:spPr>
        <p:txBody>
          <a:bodyPr wrap="square" rtlCol="0">
            <a:spAutoFit/>
          </a:bodyPr>
          <a:lstStyle/>
          <a:p>
            <a:r>
              <a:rPr lang="en-US" dirty="0" smtClean="0">
                <a:hlinkClick r:id="rId3" action="ppaction://hlinksldjump"/>
              </a:rPr>
              <a:t>Return to Medication List</a:t>
            </a:r>
            <a:endParaRPr lang="en-US"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Digoxin</a:t>
            </a:r>
          </a:p>
        </p:txBody>
      </p:sp>
      <p:sp>
        <p:nvSpPr>
          <p:cNvPr id="10243" name="Rectangle 3"/>
          <p:cNvSpPr>
            <a:spLocks noGrp="1" noChangeArrowheads="1"/>
          </p:cNvSpPr>
          <p:nvPr>
            <p:ph sz="quarter" idx="1"/>
          </p:nvPr>
        </p:nvSpPr>
        <p:spPr/>
        <p:txBody>
          <a:bodyPr/>
          <a:lstStyle/>
          <a:p>
            <a:r>
              <a:rPr lang="en-US" dirty="0"/>
              <a:t>Digoxin excess: </a:t>
            </a:r>
            <a:r>
              <a:rPr lang="en-US" dirty="0" smtClean="0"/>
              <a:t>arrhythmia (MAT, VT), </a:t>
            </a:r>
            <a:r>
              <a:rPr lang="en-US" dirty="0"/>
              <a:t>weakness, nausea, </a:t>
            </a:r>
            <a:r>
              <a:rPr lang="en-US" dirty="0" smtClean="0"/>
              <a:t>vomiting, </a:t>
            </a:r>
            <a:endParaRPr lang="en-US" dirty="0"/>
          </a:p>
          <a:p>
            <a:r>
              <a:rPr lang="en-US" dirty="0"/>
              <a:t>Changes in body composition with age</a:t>
            </a:r>
          </a:p>
          <a:p>
            <a:pPr lvl="1"/>
            <a:r>
              <a:rPr lang="en-US" dirty="0"/>
              <a:t>Does digoxin distribute to muscle or fat</a:t>
            </a:r>
            <a:r>
              <a:rPr lang="en-US" dirty="0" smtClean="0"/>
              <a:t>?</a:t>
            </a:r>
          </a:p>
          <a:p>
            <a:pPr lvl="1"/>
            <a:r>
              <a:rPr lang="en-US" dirty="0" smtClean="0"/>
              <a:t>Decreased </a:t>
            </a:r>
            <a:r>
              <a:rPr lang="en-US" dirty="0" err="1" smtClean="0"/>
              <a:t>Vd</a:t>
            </a:r>
            <a:r>
              <a:rPr lang="en-US" dirty="0" smtClean="0"/>
              <a:t> with age</a:t>
            </a:r>
            <a:endParaRPr lang="en-US" dirty="0"/>
          </a:p>
          <a:p>
            <a:r>
              <a:rPr lang="en-US" dirty="0">
                <a:hlinkClick r:id="rId3" action="ppaction://hlinksldjump"/>
              </a:rPr>
              <a:t>Changes in renal function with age</a:t>
            </a:r>
            <a:endParaRPr lang="en-US" dirty="0"/>
          </a:p>
          <a:p>
            <a:endParaRPr lang="en-US" dirty="0"/>
          </a:p>
        </p:txBody>
      </p:sp>
      <p:sp>
        <p:nvSpPr>
          <p:cNvPr id="4" name="TextBox 3"/>
          <p:cNvSpPr txBox="1"/>
          <p:nvPr/>
        </p:nvSpPr>
        <p:spPr>
          <a:xfrm>
            <a:off x="5867400" y="6324600"/>
            <a:ext cx="3124200" cy="369332"/>
          </a:xfrm>
          <a:prstGeom prst="rect">
            <a:avLst/>
          </a:prstGeom>
          <a:noFill/>
        </p:spPr>
        <p:txBody>
          <a:bodyPr wrap="square" rtlCol="0">
            <a:spAutoFit/>
          </a:bodyPr>
          <a:lstStyle/>
          <a:p>
            <a:r>
              <a:rPr lang="en-US" dirty="0" smtClean="0">
                <a:hlinkClick r:id="rId4" action="ppaction://hlinksldjump"/>
              </a:rPr>
              <a:t>Return to Medication List</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a:t>Changes in Renal Function with Age</a:t>
            </a:r>
          </a:p>
        </p:txBody>
      </p:sp>
      <p:pic>
        <p:nvPicPr>
          <p:cNvPr id="12291" name="Picture 3"/>
          <p:cNvPicPr>
            <a:picLocks noGrp="1" noChangeAspect="1" noChangeArrowheads="1"/>
          </p:cNvPicPr>
          <p:nvPr>
            <p:ph sz="quarter" idx="1"/>
          </p:nvPr>
        </p:nvPicPr>
        <p:blipFill>
          <a:blip r:embed="rId3"/>
          <a:srcRect/>
          <a:stretch>
            <a:fillRect/>
          </a:stretch>
        </p:blipFill>
        <p:spPr>
          <a:xfrm>
            <a:off x="533400" y="1752600"/>
            <a:ext cx="8001000" cy="4267200"/>
          </a:xfrm>
        </p:spPr>
      </p:pic>
      <p:sp>
        <p:nvSpPr>
          <p:cNvPr id="12292" name="Oval 4"/>
          <p:cNvSpPr>
            <a:spLocks noChangeArrowheads="1"/>
          </p:cNvSpPr>
          <p:nvPr/>
        </p:nvSpPr>
        <p:spPr bwMode="auto">
          <a:xfrm>
            <a:off x="3505200" y="4953000"/>
            <a:ext cx="1447800" cy="228600"/>
          </a:xfrm>
          <a:prstGeom prst="ellipse">
            <a:avLst/>
          </a:prstGeom>
          <a:noFill/>
          <a:ln w="9525">
            <a:solidFill>
              <a:srgbClr val="FF0000"/>
            </a:solidFill>
            <a:round/>
            <a:headEnd/>
            <a:tailEnd/>
          </a:ln>
          <a:effectLst/>
        </p:spPr>
        <p:txBody>
          <a:bodyPr wrap="none" anchor="ctr"/>
          <a:lstStyle/>
          <a:p>
            <a:endParaRPr lang="en-US"/>
          </a:p>
        </p:txBody>
      </p:sp>
      <p:sp>
        <p:nvSpPr>
          <p:cNvPr id="12293" name="Oval 5"/>
          <p:cNvSpPr>
            <a:spLocks noChangeArrowheads="1"/>
          </p:cNvSpPr>
          <p:nvPr/>
        </p:nvSpPr>
        <p:spPr bwMode="auto">
          <a:xfrm>
            <a:off x="5562600" y="4953000"/>
            <a:ext cx="1447800" cy="228600"/>
          </a:xfrm>
          <a:prstGeom prst="ellipse">
            <a:avLst/>
          </a:prstGeom>
          <a:noFill/>
          <a:ln w="9525">
            <a:solidFill>
              <a:srgbClr val="FF0000"/>
            </a:solidFill>
            <a:round/>
            <a:headEnd/>
            <a:tailEnd/>
          </a:ln>
          <a:effectLst/>
        </p:spPr>
        <p:txBody>
          <a:bodyPr wrap="none" anchor="ctr"/>
          <a:lstStyle/>
          <a:p>
            <a:endParaRPr lang="en-US"/>
          </a:p>
        </p:txBody>
      </p:sp>
      <p:sp>
        <p:nvSpPr>
          <p:cNvPr id="12294" name="Oval 6"/>
          <p:cNvSpPr>
            <a:spLocks noChangeArrowheads="1"/>
          </p:cNvSpPr>
          <p:nvPr/>
        </p:nvSpPr>
        <p:spPr bwMode="auto">
          <a:xfrm>
            <a:off x="3505200" y="3657600"/>
            <a:ext cx="1447800" cy="228600"/>
          </a:xfrm>
          <a:prstGeom prst="ellipse">
            <a:avLst/>
          </a:prstGeom>
          <a:noFill/>
          <a:ln w="9525">
            <a:solidFill>
              <a:srgbClr val="FF0000"/>
            </a:solidFill>
            <a:round/>
            <a:headEnd/>
            <a:tailEnd/>
          </a:ln>
          <a:effectLst/>
        </p:spPr>
        <p:txBody>
          <a:bodyPr wrap="none" anchor="ctr"/>
          <a:lstStyle/>
          <a:p>
            <a:endParaRPr lang="en-US"/>
          </a:p>
        </p:txBody>
      </p:sp>
      <p:sp>
        <p:nvSpPr>
          <p:cNvPr id="12295" name="Oval 7"/>
          <p:cNvSpPr>
            <a:spLocks noChangeArrowheads="1"/>
          </p:cNvSpPr>
          <p:nvPr/>
        </p:nvSpPr>
        <p:spPr bwMode="auto">
          <a:xfrm>
            <a:off x="5486400" y="3657600"/>
            <a:ext cx="1447800" cy="228600"/>
          </a:xfrm>
          <a:prstGeom prst="ellipse">
            <a:avLst/>
          </a:prstGeom>
          <a:noFill/>
          <a:ln w="9525">
            <a:solidFill>
              <a:srgbClr val="FF0000"/>
            </a:solidFill>
            <a:round/>
            <a:headEnd/>
            <a:tailEnd/>
          </a:ln>
          <a:effectLst/>
        </p:spPr>
        <p:txBody>
          <a:bodyPr wrap="none" anchor="ctr"/>
          <a:lstStyle/>
          <a:p>
            <a:endParaRPr lang="en-US"/>
          </a:p>
        </p:txBody>
      </p:sp>
      <p:sp>
        <p:nvSpPr>
          <p:cNvPr id="8" name="TextBox 7"/>
          <p:cNvSpPr txBox="1"/>
          <p:nvPr/>
        </p:nvSpPr>
        <p:spPr>
          <a:xfrm>
            <a:off x="5486400" y="6324600"/>
            <a:ext cx="2971800" cy="381000"/>
          </a:xfrm>
          <a:prstGeom prst="rect">
            <a:avLst/>
          </a:prstGeom>
          <a:noFill/>
        </p:spPr>
        <p:txBody>
          <a:bodyPr wrap="square" rtlCol="0">
            <a:spAutoFit/>
          </a:bodyPr>
          <a:lstStyle/>
          <a:p>
            <a:r>
              <a:rPr lang="en-US" dirty="0" smtClean="0">
                <a:hlinkClick r:id="rId4" action="ppaction://hlinksldjump"/>
              </a:rPr>
              <a:t>Return to Medication List</a:t>
            </a:r>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Anticholinergic Medications</a:t>
            </a:r>
          </a:p>
        </p:txBody>
      </p:sp>
      <p:sp>
        <p:nvSpPr>
          <p:cNvPr id="13315" name="Rectangle 3"/>
          <p:cNvSpPr>
            <a:spLocks noGrp="1" noChangeArrowheads="1"/>
          </p:cNvSpPr>
          <p:nvPr>
            <p:ph sz="quarter" idx="1"/>
          </p:nvPr>
        </p:nvSpPr>
        <p:spPr/>
        <p:txBody>
          <a:bodyPr>
            <a:normAutofit/>
          </a:bodyPr>
          <a:lstStyle/>
          <a:p>
            <a:pPr>
              <a:lnSpc>
                <a:spcPct val="90000"/>
              </a:lnSpc>
            </a:pPr>
            <a:r>
              <a:rPr lang="en-US" dirty="0"/>
              <a:t>Some of the original “herbal medications”</a:t>
            </a:r>
          </a:p>
          <a:p>
            <a:pPr>
              <a:lnSpc>
                <a:spcPct val="90000"/>
              </a:lnSpc>
            </a:pPr>
            <a:r>
              <a:rPr lang="en-US" dirty="0"/>
              <a:t>Examples</a:t>
            </a:r>
          </a:p>
          <a:p>
            <a:pPr lvl="1">
              <a:lnSpc>
                <a:spcPct val="90000"/>
              </a:lnSpc>
            </a:pPr>
            <a:r>
              <a:rPr lang="en-US" dirty="0"/>
              <a:t>Sedating Antihistamines (Benadryl, </a:t>
            </a:r>
            <a:r>
              <a:rPr lang="en-US" dirty="0" err="1"/>
              <a:t>Chlor-trimitron</a:t>
            </a:r>
            <a:r>
              <a:rPr lang="en-US" dirty="0"/>
              <a:t>, others)</a:t>
            </a:r>
          </a:p>
          <a:p>
            <a:pPr lvl="1">
              <a:lnSpc>
                <a:spcPct val="90000"/>
              </a:lnSpc>
            </a:pPr>
            <a:r>
              <a:rPr lang="en-US" dirty="0"/>
              <a:t>Tricyclic Antidepressants (</a:t>
            </a:r>
            <a:r>
              <a:rPr lang="en-US" dirty="0" err="1"/>
              <a:t>Elavil</a:t>
            </a:r>
            <a:r>
              <a:rPr lang="en-US" dirty="0"/>
              <a:t>, </a:t>
            </a:r>
            <a:r>
              <a:rPr lang="en-US" dirty="0" err="1"/>
              <a:t>Doxepin</a:t>
            </a:r>
            <a:r>
              <a:rPr lang="en-US" dirty="0"/>
              <a:t>)</a:t>
            </a:r>
          </a:p>
          <a:p>
            <a:pPr lvl="1">
              <a:lnSpc>
                <a:spcPct val="90000"/>
              </a:lnSpc>
            </a:pPr>
            <a:r>
              <a:rPr lang="en-US" dirty="0"/>
              <a:t>Typical Antipsychotics (</a:t>
            </a:r>
            <a:r>
              <a:rPr lang="en-US" dirty="0" err="1"/>
              <a:t>Haldol</a:t>
            </a:r>
            <a:r>
              <a:rPr lang="en-US" dirty="0"/>
              <a:t>, </a:t>
            </a:r>
            <a:r>
              <a:rPr lang="en-US" dirty="0" err="1"/>
              <a:t>Risperdal</a:t>
            </a:r>
            <a:r>
              <a:rPr lang="en-US" dirty="0"/>
              <a:t>, </a:t>
            </a:r>
            <a:r>
              <a:rPr lang="en-US" dirty="0" err="1"/>
              <a:t>Thorazine</a:t>
            </a:r>
            <a:r>
              <a:rPr lang="en-US" dirty="0"/>
              <a:t>)</a:t>
            </a:r>
          </a:p>
          <a:p>
            <a:pPr lvl="1">
              <a:lnSpc>
                <a:spcPct val="90000"/>
              </a:lnSpc>
            </a:pPr>
            <a:r>
              <a:rPr lang="en-US" dirty="0"/>
              <a:t>Antispasmodics (</a:t>
            </a:r>
            <a:r>
              <a:rPr lang="en-US" dirty="0" err="1"/>
              <a:t>Bentyl</a:t>
            </a:r>
            <a:r>
              <a:rPr lang="en-US" dirty="0"/>
              <a:t>, </a:t>
            </a:r>
            <a:r>
              <a:rPr lang="en-US" dirty="0" err="1"/>
              <a:t>Levsin</a:t>
            </a:r>
            <a:r>
              <a:rPr lang="en-US" dirty="0"/>
              <a:t>, </a:t>
            </a:r>
            <a:r>
              <a:rPr lang="en-US" dirty="0" err="1"/>
              <a:t>Donnatol</a:t>
            </a:r>
            <a:r>
              <a:rPr lang="en-US" dirty="0"/>
              <a:t>)</a:t>
            </a:r>
          </a:p>
          <a:p>
            <a:pPr lvl="1">
              <a:lnSpc>
                <a:spcPct val="90000"/>
              </a:lnSpc>
            </a:pPr>
            <a:r>
              <a:rPr lang="en-US" dirty="0"/>
              <a:t>Urinary Agents (</a:t>
            </a:r>
            <a:r>
              <a:rPr lang="en-US" dirty="0" err="1"/>
              <a:t>Ditropan</a:t>
            </a:r>
            <a:r>
              <a:rPr lang="en-US" dirty="0"/>
              <a:t>, </a:t>
            </a:r>
            <a:r>
              <a:rPr lang="en-US" dirty="0" err="1"/>
              <a:t>Detrol</a:t>
            </a:r>
            <a:r>
              <a:rPr lang="en-US" dirty="0"/>
              <a:t>)</a:t>
            </a:r>
          </a:p>
          <a:p>
            <a:pPr lvl="1">
              <a:lnSpc>
                <a:spcPct val="90000"/>
              </a:lnSpc>
            </a:pPr>
            <a:r>
              <a:rPr lang="en-US" dirty="0"/>
              <a:t>Antiemetics (</a:t>
            </a:r>
            <a:r>
              <a:rPr lang="en-US" dirty="0" err="1"/>
              <a:t>Tigan</a:t>
            </a:r>
            <a:r>
              <a:rPr lang="en-US" dirty="0"/>
              <a:t>, </a:t>
            </a:r>
            <a:r>
              <a:rPr lang="en-US" dirty="0" err="1"/>
              <a:t>Phenergan</a:t>
            </a:r>
            <a:r>
              <a:rPr lang="en-US" dirty="0"/>
              <a:t>, </a:t>
            </a:r>
            <a:r>
              <a:rPr lang="en-US" dirty="0" err="1"/>
              <a:t>Compazine</a:t>
            </a:r>
            <a:r>
              <a:rPr lang="en-US" dirty="0"/>
              <a:t>, </a:t>
            </a:r>
            <a:r>
              <a:rPr lang="en-US" dirty="0" err="1"/>
              <a:t>Scopalamine</a:t>
            </a:r>
            <a:r>
              <a:rPr lang="en-US" dirty="0"/>
              <a:t>)</a:t>
            </a:r>
          </a:p>
        </p:txBody>
      </p:sp>
      <p:pic>
        <p:nvPicPr>
          <p:cNvPr id="18434" name="Picture 2" descr="Henbane in flower">
            <a:hlinkClick r:id="rId3" tooltip="Henbane in flower"/>
          </p:cNvPr>
          <p:cNvPicPr>
            <a:picLocks noChangeAspect="1" noChangeArrowheads="1"/>
          </p:cNvPicPr>
          <p:nvPr/>
        </p:nvPicPr>
        <p:blipFill>
          <a:blip r:embed="rId4"/>
          <a:srcRect/>
          <a:stretch>
            <a:fillRect/>
          </a:stretch>
        </p:blipFill>
        <p:spPr bwMode="auto">
          <a:xfrm>
            <a:off x="7421032" y="1219200"/>
            <a:ext cx="1570567" cy="1130809"/>
          </a:xfrm>
          <a:prstGeom prst="rect">
            <a:avLst/>
          </a:prstGeom>
          <a:noFill/>
        </p:spPr>
      </p:pic>
      <p:sp>
        <p:nvSpPr>
          <p:cNvPr id="6" name="TextBox 5"/>
          <p:cNvSpPr txBox="1"/>
          <p:nvPr/>
        </p:nvSpPr>
        <p:spPr>
          <a:xfrm>
            <a:off x="7467600" y="2057400"/>
            <a:ext cx="1524000" cy="246221"/>
          </a:xfrm>
          <a:prstGeom prst="rect">
            <a:avLst/>
          </a:prstGeom>
          <a:noFill/>
        </p:spPr>
        <p:txBody>
          <a:bodyPr wrap="square" rtlCol="0">
            <a:spAutoFit/>
          </a:bodyPr>
          <a:lstStyle/>
          <a:p>
            <a:pPr algn="ctr"/>
            <a:r>
              <a:rPr lang="en-US" sz="1000" b="1" i="1" dirty="0" err="1" smtClean="0">
                <a:solidFill>
                  <a:schemeClr val="bg1"/>
                </a:solidFill>
              </a:rPr>
              <a:t>Hyoscyamus</a:t>
            </a:r>
            <a:r>
              <a:rPr lang="en-US" sz="1000" b="1" i="1" dirty="0" smtClean="0">
                <a:solidFill>
                  <a:schemeClr val="bg1"/>
                </a:solidFill>
              </a:rPr>
              <a:t> </a:t>
            </a:r>
            <a:r>
              <a:rPr lang="en-US" sz="1000" b="1" i="1" dirty="0" err="1" smtClean="0">
                <a:solidFill>
                  <a:schemeClr val="bg1"/>
                </a:solidFill>
              </a:rPr>
              <a:t>niger</a:t>
            </a:r>
            <a:endParaRPr lang="en-US" sz="1000" b="1" i="1" dirty="0">
              <a:solidFill>
                <a:schemeClr val="bg1"/>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Anticholinergic Medications</a:t>
            </a:r>
          </a:p>
        </p:txBody>
      </p:sp>
      <p:sp>
        <p:nvSpPr>
          <p:cNvPr id="15363" name="Rectangle 3"/>
          <p:cNvSpPr>
            <a:spLocks noGrp="1" noChangeArrowheads="1"/>
          </p:cNvSpPr>
          <p:nvPr>
            <p:ph sz="quarter" idx="1"/>
          </p:nvPr>
        </p:nvSpPr>
        <p:spPr/>
        <p:txBody>
          <a:bodyPr/>
          <a:lstStyle/>
          <a:p>
            <a:r>
              <a:rPr lang="en-US" sz="2600" dirty="0"/>
              <a:t>Adverse Effects</a:t>
            </a:r>
          </a:p>
          <a:p>
            <a:pPr lvl="1"/>
            <a:r>
              <a:rPr lang="en-US" sz="2200" dirty="0"/>
              <a:t>Urinary Retention</a:t>
            </a:r>
          </a:p>
          <a:p>
            <a:pPr lvl="1"/>
            <a:r>
              <a:rPr lang="en-US" sz="2200" dirty="0"/>
              <a:t>Orthostatic Hypotension</a:t>
            </a:r>
          </a:p>
          <a:p>
            <a:pPr lvl="1"/>
            <a:r>
              <a:rPr lang="en-US" sz="2200" dirty="0"/>
              <a:t>Confusion, Somnolence, Delirium, Hallucinations</a:t>
            </a:r>
          </a:p>
          <a:p>
            <a:pPr lvl="1"/>
            <a:r>
              <a:rPr lang="en-US" sz="2200" dirty="0"/>
              <a:t>Dry Mouth (</a:t>
            </a:r>
            <a:r>
              <a:rPr lang="en-US" sz="2200" dirty="0" err="1"/>
              <a:t>Xerostomia</a:t>
            </a:r>
            <a:r>
              <a:rPr lang="en-US" sz="2200" dirty="0"/>
              <a:t>)</a:t>
            </a:r>
          </a:p>
          <a:p>
            <a:pPr lvl="1"/>
            <a:r>
              <a:rPr lang="en-US" sz="2200" dirty="0"/>
              <a:t>Constipation</a:t>
            </a:r>
          </a:p>
          <a:p>
            <a:pPr lvl="1"/>
            <a:r>
              <a:rPr lang="en-US" sz="2200" dirty="0"/>
              <a:t>Falls</a:t>
            </a:r>
          </a:p>
          <a:p>
            <a:pPr lvl="1"/>
            <a:r>
              <a:rPr lang="en-US" sz="2200" dirty="0"/>
              <a:t>Antagonize the effects of cholinesterase </a:t>
            </a:r>
            <a:r>
              <a:rPr lang="en-US" sz="2200" dirty="0" smtClean="0"/>
              <a:t>inhibitors</a:t>
            </a:r>
          </a:p>
        </p:txBody>
      </p:sp>
      <p:sp>
        <p:nvSpPr>
          <p:cNvPr id="4" name="Action Button: Home 3">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Anticholinergic Antidepressants</a:t>
            </a:r>
          </a:p>
        </p:txBody>
      </p:sp>
      <p:pic>
        <p:nvPicPr>
          <p:cNvPr id="14339" name="Picture 3"/>
          <p:cNvPicPr>
            <a:picLocks noGrp="1" noChangeAspect="1" noChangeArrowheads="1"/>
          </p:cNvPicPr>
          <p:nvPr>
            <p:ph sz="quarter" idx="1"/>
          </p:nvPr>
        </p:nvPicPr>
        <p:blipFill>
          <a:blip r:embed="rId3"/>
          <a:stretch>
            <a:fillRect/>
          </a:stretch>
        </p:blipFill>
        <p:spPr>
          <a:xfrm>
            <a:off x="762000" y="1371600"/>
            <a:ext cx="7391400" cy="4479717"/>
          </a:xfrm>
        </p:spPr>
      </p:pic>
      <p:sp>
        <p:nvSpPr>
          <p:cNvPr id="14340" name="Text Box 4"/>
          <p:cNvSpPr txBox="1">
            <a:spLocks noChangeArrowheads="1"/>
          </p:cNvSpPr>
          <p:nvPr/>
        </p:nvSpPr>
        <p:spPr bwMode="auto">
          <a:xfrm>
            <a:off x="0" y="6096000"/>
            <a:ext cx="4953000" cy="1162050"/>
          </a:xfrm>
          <a:prstGeom prst="rect">
            <a:avLst/>
          </a:prstGeom>
          <a:noFill/>
          <a:ln w="9525">
            <a:noFill/>
            <a:miter lim="800000"/>
            <a:headEnd/>
            <a:tailEnd/>
          </a:ln>
          <a:effectLst/>
        </p:spPr>
        <p:txBody>
          <a:bodyPr>
            <a:spAutoFit/>
          </a:bodyPr>
          <a:lstStyle/>
          <a:p>
            <a:pPr eaLnBrk="0" hangingPunct="0">
              <a:lnSpc>
                <a:spcPct val="80000"/>
              </a:lnSpc>
              <a:spcBef>
                <a:spcPct val="20000"/>
              </a:spcBef>
              <a:buClr>
                <a:srgbClr val="FFCC67"/>
              </a:buClr>
              <a:buSzPct val="80000"/>
              <a:buFont typeface="Wingdings" pitchFamily="2" charset="2"/>
              <a:buNone/>
            </a:pPr>
            <a:r>
              <a:rPr lang="en-US" dirty="0" err="1">
                <a:latin typeface="Arial" charset="0"/>
              </a:rPr>
              <a:t>Chutka</a:t>
            </a:r>
            <a:r>
              <a:rPr lang="en-US" dirty="0">
                <a:latin typeface="Arial" charset="0"/>
              </a:rPr>
              <a:t> DS, Takahashi PY, </a:t>
            </a:r>
            <a:r>
              <a:rPr lang="en-US" dirty="0" err="1">
                <a:latin typeface="Arial" charset="0"/>
              </a:rPr>
              <a:t>Hoel</a:t>
            </a:r>
            <a:r>
              <a:rPr lang="en-US" dirty="0">
                <a:latin typeface="Arial" charset="0"/>
              </a:rPr>
              <a:t> RW.  “Inappropriate Medications for Elderly Patients.” Mayo </a:t>
            </a:r>
            <a:r>
              <a:rPr lang="en-US" dirty="0" err="1">
                <a:latin typeface="Arial" charset="0"/>
              </a:rPr>
              <a:t>Clin</a:t>
            </a:r>
            <a:r>
              <a:rPr lang="en-US" dirty="0">
                <a:latin typeface="Arial" charset="0"/>
              </a:rPr>
              <a:t> Proc.  2004; 79:122-139.</a:t>
            </a:r>
          </a:p>
          <a:p>
            <a:pPr eaLnBrk="0" hangingPunct="0">
              <a:spcBef>
                <a:spcPct val="50000"/>
              </a:spcBef>
            </a:pPr>
            <a:endParaRPr lang="en-US" dirty="0">
              <a:latin typeface="Arial" charset="0"/>
            </a:endParaRPr>
          </a:p>
        </p:txBody>
      </p:sp>
      <p:sp>
        <p:nvSpPr>
          <p:cNvPr id="5" name="TextBox 4"/>
          <p:cNvSpPr txBox="1"/>
          <p:nvPr/>
        </p:nvSpPr>
        <p:spPr>
          <a:xfrm>
            <a:off x="5334000" y="6172200"/>
            <a:ext cx="3657600" cy="646331"/>
          </a:xfrm>
          <a:prstGeom prst="rect">
            <a:avLst/>
          </a:prstGeom>
          <a:noFill/>
        </p:spPr>
        <p:txBody>
          <a:bodyPr wrap="square" rtlCol="0">
            <a:spAutoFit/>
          </a:bodyPr>
          <a:lstStyle/>
          <a:p>
            <a:r>
              <a:rPr lang="en-US" dirty="0" smtClean="0"/>
              <a:t> </a:t>
            </a:r>
          </a:p>
          <a:p>
            <a:r>
              <a:rPr lang="en-US" dirty="0" smtClean="0">
                <a:hlinkClick r:id="rId4" action="ppaction://hlinksldjump"/>
              </a:rPr>
              <a:t>Anticholinergics Slide</a:t>
            </a:r>
            <a:r>
              <a:rPr lang="en-US" dirty="0" smtClean="0"/>
              <a:t>; </a:t>
            </a:r>
            <a:r>
              <a:rPr lang="en-US" dirty="0" smtClean="0">
                <a:hlinkClick r:id="rId5" action="ppaction://hlinksldjump"/>
              </a:rPr>
              <a:t>More on TCA’s</a:t>
            </a:r>
            <a:endParaRPr lang="en-US" dirty="0"/>
          </a:p>
        </p:txBody>
      </p:sp>
      <p:sp>
        <p:nvSpPr>
          <p:cNvPr id="6" name="Action Button: Home 5">
            <a:hlinkClick r:id="rId6" action="ppaction://hlinksldjump" highlightClick="1"/>
          </p:cNvPr>
          <p:cNvSpPr/>
          <p:nvPr/>
        </p:nvSpPr>
        <p:spPr>
          <a:xfrm>
            <a:off x="8458200" y="60198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fontScale="90000"/>
          </a:bodyPr>
          <a:lstStyle/>
          <a:p>
            <a:r>
              <a:rPr lang="en-US" sz="4000"/>
              <a:t>Tricyclic Antidepressants in Older Adults</a:t>
            </a:r>
          </a:p>
        </p:txBody>
      </p:sp>
      <p:sp>
        <p:nvSpPr>
          <p:cNvPr id="62467" name="Rectangle 3"/>
          <p:cNvSpPr>
            <a:spLocks noGrp="1" noChangeArrowheads="1"/>
          </p:cNvSpPr>
          <p:nvPr>
            <p:ph sz="quarter" idx="1"/>
          </p:nvPr>
        </p:nvSpPr>
        <p:spPr/>
        <p:txBody>
          <a:bodyPr>
            <a:normAutofit/>
          </a:bodyPr>
          <a:lstStyle/>
          <a:p>
            <a:pPr>
              <a:lnSpc>
                <a:spcPct val="80000"/>
              </a:lnSpc>
            </a:pPr>
            <a:r>
              <a:rPr lang="en-US" sz="2800"/>
              <a:t>Elderly are prone to toxicity and adverse effects</a:t>
            </a:r>
          </a:p>
          <a:p>
            <a:pPr>
              <a:lnSpc>
                <a:spcPct val="80000"/>
              </a:lnSpc>
            </a:pPr>
            <a:r>
              <a:rPr lang="en-US" sz="2800"/>
              <a:t>May have prominent anticholinergic effects</a:t>
            </a:r>
          </a:p>
          <a:p>
            <a:pPr lvl="1">
              <a:lnSpc>
                <a:spcPct val="80000"/>
              </a:lnSpc>
            </a:pPr>
            <a:r>
              <a:rPr lang="en-US" sz="2400"/>
              <a:t>Dry mouth</a:t>
            </a:r>
          </a:p>
          <a:p>
            <a:pPr lvl="1">
              <a:lnSpc>
                <a:spcPct val="80000"/>
              </a:lnSpc>
            </a:pPr>
            <a:r>
              <a:rPr lang="en-US" sz="2400"/>
              <a:t>Confusion</a:t>
            </a:r>
          </a:p>
          <a:p>
            <a:pPr lvl="1">
              <a:lnSpc>
                <a:spcPct val="80000"/>
              </a:lnSpc>
            </a:pPr>
            <a:r>
              <a:rPr lang="en-US" sz="2400"/>
              <a:t>Orthostatic hypotension</a:t>
            </a:r>
          </a:p>
          <a:p>
            <a:pPr lvl="1">
              <a:lnSpc>
                <a:spcPct val="80000"/>
              </a:lnSpc>
            </a:pPr>
            <a:r>
              <a:rPr lang="en-US" sz="2400"/>
              <a:t>Constipation</a:t>
            </a:r>
          </a:p>
          <a:p>
            <a:pPr lvl="1">
              <a:lnSpc>
                <a:spcPct val="80000"/>
              </a:lnSpc>
            </a:pPr>
            <a:r>
              <a:rPr lang="en-US" sz="2400"/>
              <a:t>Mydriasis</a:t>
            </a:r>
          </a:p>
          <a:p>
            <a:pPr>
              <a:lnSpc>
                <a:spcPct val="80000"/>
              </a:lnSpc>
            </a:pPr>
            <a:r>
              <a:rPr lang="en-US" sz="2800"/>
              <a:t>TCA’s should not be used for the treatment of depression in the elderly</a:t>
            </a:r>
          </a:p>
          <a:p>
            <a:pPr>
              <a:lnSpc>
                <a:spcPct val="80000"/>
              </a:lnSpc>
            </a:pPr>
            <a:r>
              <a:rPr lang="en-US" sz="2800"/>
              <a:t>Smaller doses for chronic pain or insomnia may be tolerated well by some older patients</a:t>
            </a:r>
          </a:p>
          <a:p>
            <a:pPr>
              <a:lnSpc>
                <a:spcPct val="80000"/>
              </a:lnSpc>
            </a:pPr>
            <a:endParaRPr lang="en-US" sz="2800"/>
          </a:p>
        </p:txBody>
      </p:sp>
      <p:sp>
        <p:nvSpPr>
          <p:cNvPr id="5" name="Action Button: Home 4">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Antipsychotic (Neuroleptics)</a:t>
            </a:r>
          </a:p>
        </p:txBody>
      </p:sp>
      <p:sp>
        <p:nvSpPr>
          <p:cNvPr id="18435" name="Rectangle 3"/>
          <p:cNvSpPr>
            <a:spLocks noGrp="1" noChangeArrowheads="1"/>
          </p:cNvSpPr>
          <p:nvPr>
            <p:ph sz="quarter" idx="1"/>
          </p:nvPr>
        </p:nvSpPr>
        <p:spPr/>
        <p:txBody>
          <a:bodyPr/>
          <a:lstStyle/>
          <a:p>
            <a:pPr>
              <a:lnSpc>
                <a:spcPct val="80000"/>
              </a:lnSpc>
            </a:pPr>
            <a:r>
              <a:rPr lang="en-US" sz="1800"/>
              <a:t>Examples</a:t>
            </a:r>
          </a:p>
          <a:p>
            <a:pPr lvl="1">
              <a:lnSpc>
                <a:spcPct val="80000"/>
              </a:lnSpc>
            </a:pPr>
            <a:r>
              <a:rPr lang="en-US" sz="1800"/>
              <a:t>Traditional/Typical Antipsychotics</a:t>
            </a:r>
          </a:p>
          <a:p>
            <a:pPr lvl="2">
              <a:lnSpc>
                <a:spcPct val="80000"/>
              </a:lnSpc>
            </a:pPr>
            <a:r>
              <a:rPr lang="en-US" sz="1900"/>
              <a:t>Mellaril, Thorazine, Prolixin, Haldol</a:t>
            </a:r>
          </a:p>
          <a:p>
            <a:pPr lvl="1">
              <a:lnSpc>
                <a:spcPct val="80000"/>
              </a:lnSpc>
            </a:pPr>
            <a:r>
              <a:rPr lang="en-US" sz="1800"/>
              <a:t>Atypical Antipsychotics</a:t>
            </a:r>
          </a:p>
          <a:p>
            <a:pPr lvl="2">
              <a:lnSpc>
                <a:spcPct val="80000"/>
              </a:lnSpc>
            </a:pPr>
            <a:r>
              <a:rPr lang="en-US" sz="1900"/>
              <a:t>Risperidone (Risperdal), Olanzapine (Zyprexa), Quetiapine (Seroquel), Geodon, Abilify</a:t>
            </a:r>
          </a:p>
          <a:p>
            <a:pPr lvl="1">
              <a:lnSpc>
                <a:spcPct val="80000"/>
              </a:lnSpc>
            </a:pPr>
            <a:r>
              <a:rPr lang="en-US" sz="1800"/>
              <a:t>Antiemetics</a:t>
            </a:r>
          </a:p>
          <a:p>
            <a:pPr lvl="2">
              <a:lnSpc>
                <a:spcPct val="80000"/>
              </a:lnSpc>
            </a:pPr>
            <a:r>
              <a:rPr lang="en-US" sz="1900"/>
              <a:t>Compazine, Tigan, Phenergan, Reglan***</a:t>
            </a:r>
          </a:p>
          <a:p>
            <a:pPr>
              <a:lnSpc>
                <a:spcPct val="80000"/>
              </a:lnSpc>
            </a:pPr>
            <a:r>
              <a:rPr lang="en-US" sz="1800"/>
              <a:t>Adverse Effects</a:t>
            </a:r>
          </a:p>
          <a:p>
            <a:pPr lvl="1">
              <a:lnSpc>
                <a:spcPct val="80000"/>
              </a:lnSpc>
            </a:pPr>
            <a:r>
              <a:rPr lang="en-US" sz="1800"/>
              <a:t>Anticholinergic Effects</a:t>
            </a:r>
          </a:p>
          <a:p>
            <a:pPr lvl="1">
              <a:lnSpc>
                <a:spcPct val="80000"/>
              </a:lnSpc>
            </a:pPr>
            <a:r>
              <a:rPr lang="en-US" sz="1800"/>
              <a:t>Metabolic – Hyperglycemia, Dyslipidemia</a:t>
            </a:r>
          </a:p>
          <a:p>
            <a:pPr lvl="1">
              <a:lnSpc>
                <a:spcPct val="80000"/>
              </a:lnSpc>
            </a:pPr>
            <a:r>
              <a:rPr lang="en-US" sz="1800"/>
              <a:t>Arrhythmia </a:t>
            </a:r>
          </a:p>
          <a:p>
            <a:pPr lvl="1">
              <a:lnSpc>
                <a:spcPct val="80000"/>
              </a:lnSpc>
            </a:pPr>
            <a:r>
              <a:rPr lang="en-US" sz="1800"/>
              <a:t>Thrombotic events (stroke, DVT)</a:t>
            </a:r>
          </a:p>
          <a:p>
            <a:pPr lvl="1">
              <a:lnSpc>
                <a:spcPct val="80000"/>
              </a:lnSpc>
            </a:pPr>
            <a:r>
              <a:rPr lang="en-US" sz="1800"/>
              <a:t>Drug-Induced Movement Disorders</a:t>
            </a:r>
          </a:p>
          <a:p>
            <a:pPr lvl="2">
              <a:lnSpc>
                <a:spcPct val="80000"/>
              </a:lnSpc>
            </a:pPr>
            <a:r>
              <a:rPr lang="en-US" sz="1900"/>
              <a:t>Parkinsonism</a:t>
            </a:r>
          </a:p>
          <a:p>
            <a:pPr lvl="2">
              <a:lnSpc>
                <a:spcPct val="80000"/>
              </a:lnSpc>
            </a:pPr>
            <a:r>
              <a:rPr lang="en-US" sz="1900"/>
              <a:t>Tardive Dyskinesia, Tardive Akathisia</a:t>
            </a:r>
          </a:p>
        </p:txBody>
      </p:sp>
      <p:sp>
        <p:nvSpPr>
          <p:cNvPr id="4" name="Action Button: Home 3">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Drug Induced Parkinsonism</a:t>
            </a:r>
          </a:p>
        </p:txBody>
      </p:sp>
      <p:sp>
        <p:nvSpPr>
          <p:cNvPr id="20483" name="Rectangle 3"/>
          <p:cNvSpPr>
            <a:spLocks noGrp="1" noChangeArrowheads="1"/>
          </p:cNvSpPr>
          <p:nvPr>
            <p:ph sz="quarter" idx="1"/>
          </p:nvPr>
        </p:nvSpPr>
        <p:spPr/>
        <p:txBody>
          <a:bodyPr/>
          <a:lstStyle/>
          <a:p>
            <a:pPr>
              <a:lnSpc>
                <a:spcPct val="90000"/>
              </a:lnSpc>
            </a:pPr>
            <a:r>
              <a:rPr lang="en-US" sz="2400"/>
              <a:t>Indistinguishable from Parkinson’s Disease </a:t>
            </a:r>
          </a:p>
          <a:p>
            <a:pPr lvl="1">
              <a:lnSpc>
                <a:spcPct val="90000"/>
              </a:lnSpc>
            </a:pPr>
            <a:r>
              <a:rPr lang="en-US" sz="2400"/>
              <a:t>Tremor, Slowed movements, Rigidity, Shuffling gait, Falls, Postural instability</a:t>
            </a:r>
          </a:p>
          <a:p>
            <a:pPr>
              <a:lnSpc>
                <a:spcPct val="90000"/>
              </a:lnSpc>
            </a:pPr>
            <a:r>
              <a:rPr lang="en-US" sz="2400"/>
              <a:t>Elderly most susceptible</a:t>
            </a:r>
          </a:p>
          <a:p>
            <a:pPr>
              <a:lnSpc>
                <a:spcPct val="90000"/>
              </a:lnSpc>
            </a:pPr>
            <a:r>
              <a:rPr lang="en-US" sz="2400"/>
              <a:t>Can occur after a single dose in some individuals</a:t>
            </a:r>
          </a:p>
          <a:p>
            <a:pPr>
              <a:lnSpc>
                <a:spcPct val="90000"/>
              </a:lnSpc>
            </a:pPr>
            <a:r>
              <a:rPr lang="en-US" sz="2400"/>
              <a:t>Risk increases with continued use</a:t>
            </a:r>
          </a:p>
          <a:p>
            <a:pPr>
              <a:lnSpc>
                <a:spcPct val="90000"/>
              </a:lnSpc>
            </a:pPr>
            <a:r>
              <a:rPr lang="en-US" sz="2400"/>
              <a:t>Highest risk with older antipsychotics, antiemetics, and metocloperamide (Reglan)</a:t>
            </a:r>
          </a:p>
          <a:p>
            <a:pPr>
              <a:lnSpc>
                <a:spcPct val="90000"/>
              </a:lnSpc>
            </a:pPr>
            <a:r>
              <a:rPr lang="en-US" sz="2400"/>
              <a:t>Lowest risk with quetiapine (Seroquel) and clozaril (Clozapine)*</a:t>
            </a:r>
          </a:p>
          <a:p>
            <a:pPr>
              <a:lnSpc>
                <a:spcPct val="90000"/>
              </a:lnSpc>
            </a:pPr>
            <a:r>
              <a:rPr lang="en-US" sz="2400"/>
              <a:t>Usually resolves with drug withdrawal</a:t>
            </a:r>
          </a:p>
          <a:p>
            <a:pPr>
              <a:lnSpc>
                <a:spcPct val="90000"/>
              </a:lnSpc>
            </a:pPr>
            <a:endParaRPr lang="en-US" sz="2400"/>
          </a:p>
        </p:txBody>
      </p:sp>
      <p:sp>
        <p:nvSpPr>
          <p:cNvPr id="4" name="Action Button: Home 3">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dirty="0" err="1"/>
              <a:t>Tardive</a:t>
            </a:r>
            <a:r>
              <a:rPr lang="en-US" dirty="0"/>
              <a:t> </a:t>
            </a:r>
            <a:r>
              <a:rPr lang="en-US" dirty="0" err="1"/>
              <a:t>Dyskinesia</a:t>
            </a:r>
            <a:endParaRPr lang="en-US" dirty="0"/>
          </a:p>
        </p:txBody>
      </p:sp>
      <p:sp>
        <p:nvSpPr>
          <p:cNvPr id="21507" name="Rectangle 3"/>
          <p:cNvSpPr>
            <a:spLocks noGrp="1" noChangeArrowheads="1"/>
          </p:cNvSpPr>
          <p:nvPr>
            <p:ph sz="quarter" idx="1"/>
          </p:nvPr>
        </p:nvSpPr>
        <p:spPr/>
        <p:txBody>
          <a:bodyPr>
            <a:normAutofit/>
          </a:bodyPr>
          <a:lstStyle/>
          <a:p>
            <a:pPr>
              <a:lnSpc>
                <a:spcPct val="90000"/>
              </a:lnSpc>
            </a:pPr>
            <a:r>
              <a:rPr lang="en-US" sz="2600" dirty="0"/>
              <a:t>Abnormal involuntary movements</a:t>
            </a:r>
          </a:p>
          <a:p>
            <a:pPr lvl="1">
              <a:lnSpc>
                <a:spcPct val="90000"/>
              </a:lnSpc>
            </a:pPr>
            <a:r>
              <a:rPr lang="en-US" sz="2200" dirty="0"/>
              <a:t>Repetitive, somewhat rhythmic</a:t>
            </a:r>
          </a:p>
          <a:p>
            <a:pPr lvl="1">
              <a:lnSpc>
                <a:spcPct val="90000"/>
              </a:lnSpc>
            </a:pPr>
            <a:r>
              <a:rPr lang="en-US" sz="2200" dirty="0"/>
              <a:t>Often involves the tongue, jaw, cheeks and lips, trunk, extremities</a:t>
            </a:r>
          </a:p>
          <a:p>
            <a:pPr>
              <a:lnSpc>
                <a:spcPct val="90000"/>
              </a:lnSpc>
            </a:pPr>
            <a:r>
              <a:rPr lang="en-US" sz="2600" dirty="0"/>
              <a:t>Elderly most susceptible (30% at one year and 60% at three years)</a:t>
            </a:r>
          </a:p>
          <a:p>
            <a:pPr>
              <a:lnSpc>
                <a:spcPct val="90000"/>
              </a:lnSpc>
            </a:pPr>
            <a:r>
              <a:rPr lang="en-US" sz="2600" dirty="0"/>
              <a:t>Women at higher risk</a:t>
            </a:r>
          </a:p>
          <a:p>
            <a:pPr>
              <a:lnSpc>
                <a:spcPct val="90000"/>
              </a:lnSpc>
            </a:pPr>
            <a:r>
              <a:rPr lang="en-US" sz="2600" dirty="0"/>
              <a:t>Spontaneously resolves in some patients</a:t>
            </a:r>
          </a:p>
          <a:p>
            <a:pPr>
              <a:lnSpc>
                <a:spcPct val="90000"/>
              </a:lnSpc>
            </a:pPr>
            <a:r>
              <a:rPr lang="en-US" sz="2600" dirty="0"/>
              <a:t>Higher risk with older </a:t>
            </a:r>
            <a:r>
              <a:rPr lang="en-US" sz="2600" dirty="0" smtClean="0"/>
              <a:t>antipsychotics</a:t>
            </a:r>
            <a:endParaRPr lang="en-US" sz="2600" dirty="0"/>
          </a:p>
          <a:p>
            <a:pPr>
              <a:lnSpc>
                <a:spcPct val="90000"/>
              </a:lnSpc>
            </a:pPr>
            <a:r>
              <a:rPr lang="en-US" sz="2600" dirty="0"/>
              <a:t>May get worse when medications are </a:t>
            </a:r>
            <a:r>
              <a:rPr lang="en-US" sz="2600" dirty="0" smtClean="0"/>
              <a:t>stopped</a:t>
            </a:r>
          </a:p>
        </p:txBody>
      </p:sp>
      <p:sp>
        <p:nvSpPr>
          <p:cNvPr id="5" name="Action Button: Home 4">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2000"/>
            <a:ext cx="8229600" cy="4525963"/>
          </a:xfrm>
        </p:spPr>
        <p:txBody>
          <a:bodyPr>
            <a:normAutofit fontScale="25000" lnSpcReduction="20000"/>
          </a:bodyPr>
          <a:lstStyle/>
          <a:p>
            <a:r>
              <a:rPr lang="en-US" sz="8000" b="1" dirty="0" smtClean="0">
                <a:latin typeface="Calibri" pitchFamily="34" charset="0"/>
              </a:rPr>
              <a:t>The same medicine will both harm and cure me. </a:t>
            </a:r>
            <a:r>
              <a:rPr lang="en-US" sz="8000" dirty="0" smtClean="0">
                <a:latin typeface="Calibri" pitchFamily="34" charset="0"/>
              </a:rPr>
              <a:t>(Res </a:t>
            </a:r>
            <a:r>
              <a:rPr lang="en-US" sz="8000" dirty="0" err="1" smtClean="0">
                <a:latin typeface="Calibri" pitchFamily="34" charset="0"/>
              </a:rPr>
              <a:t>eadem</a:t>
            </a:r>
            <a:r>
              <a:rPr lang="en-US" sz="8000" dirty="0" smtClean="0">
                <a:latin typeface="Calibri" pitchFamily="34" charset="0"/>
              </a:rPr>
              <a:t> </a:t>
            </a:r>
            <a:r>
              <a:rPr lang="en-US" sz="8000" dirty="0" err="1" smtClean="0">
                <a:latin typeface="Calibri" pitchFamily="34" charset="0"/>
              </a:rPr>
              <a:t>vulnus</a:t>
            </a:r>
            <a:r>
              <a:rPr lang="en-US" sz="8000" dirty="0" smtClean="0">
                <a:latin typeface="Calibri" pitchFamily="34" charset="0"/>
              </a:rPr>
              <a:t> </a:t>
            </a:r>
            <a:r>
              <a:rPr lang="en-US" sz="8000" dirty="0" err="1" smtClean="0">
                <a:latin typeface="Calibri" pitchFamily="34" charset="0"/>
              </a:rPr>
              <a:t>opemque</a:t>
            </a:r>
            <a:r>
              <a:rPr lang="en-US" sz="8000" dirty="0" smtClean="0">
                <a:latin typeface="Calibri" pitchFamily="34" charset="0"/>
              </a:rPr>
              <a:t> </a:t>
            </a:r>
            <a:r>
              <a:rPr lang="en-US" sz="8000" dirty="0" err="1" smtClean="0">
                <a:latin typeface="Calibri" pitchFamily="34" charset="0"/>
              </a:rPr>
              <a:t>feret</a:t>
            </a:r>
            <a:r>
              <a:rPr lang="en-US" sz="8000" dirty="0" smtClean="0">
                <a:latin typeface="Calibri" pitchFamily="34" charset="0"/>
              </a:rPr>
              <a:t>).</a:t>
            </a:r>
          </a:p>
          <a:p>
            <a:pPr lvl="1"/>
            <a:r>
              <a:rPr lang="en-US" sz="8000" dirty="0" smtClean="0">
                <a:latin typeface="Calibri" pitchFamily="34" charset="0"/>
              </a:rPr>
              <a:t> OVID, </a:t>
            </a:r>
            <a:r>
              <a:rPr lang="en-US" sz="8000" dirty="0" err="1" smtClean="0">
                <a:latin typeface="Calibri" pitchFamily="34" charset="0"/>
              </a:rPr>
              <a:t>Tristia</a:t>
            </a:r>
            <a:r>
              <a:rPr lang="en-US" sz="8000" dirty="0" smtClean="0">
                <a:latin typeface="Calibri" pitchFamily="34" charset="0"/>
              </a:rPr>
              <a:t>, Book II, L. 20</a:t>
            </a:r>
          </a:p>
          <a:p>
            <a:r>
              <a:rPr lang="en-US" sz="8000" b="1" dirty="0" smtClean="0">
                <a:latin typeface="Calibri" pitchFamily="34" charset="0"/>
              </a:rPr>
              <a:t>Good medicine is man’s salvation. Excessive use gives aggravation</a:t>
            </a:r>
            <a:r>
              <a:rPr lang="en-US" sz="8000" dirty="0" smtClean="0">
                <a:latin typeface="Calibri" pitchFamily="34" charset="0"/>
              </a:rPr>
              <a:t>.</a:t>
            </a:r>
          </a:p>
          <a:p>
            <a:pPr lvl="1"/>
            <a:r>
              <a:rPr lang="en-US" sz="8000" dirty="0" smtClean="0">
                <a:latin typeface="Calibri" pitchFamily="34" charset="0"/>
              </a:rPr>
              <a:t>Romanoff, Alexis Lawrence; </a:t>
            </a:r>
            <a:r>
              <a:rPr lang="en-US" sz="8000" dirty="0" err="1" smtClean="0">
                <a:latin typeface="Calibri" pitchFamily="34" charset="0"/>
              </a:rPr>
              <a:t>Encylopedia</a:t>
            </a:r>
            <a:r>
              <a:rPr lang="en-US" sz="8000" dirty="0" smtClean="0">
                <a:latin typeface="Calibri" pitchFamily="34" charset="0"/>
              </a:rPr>
              <a:t> of Thoughts, Couplets</a:t>
            </a:r>
          </a:p>
          <a:p>
            <a:r>
              <a:rPr lang="en-US" sz="8000" b="1" dirty="0" smtClean="0">
                <a:latin typeface="Calibri" pitchFamily="34" charset="0"/>
              </a:rPr>
              <a:t>Formerly, when religion was strong and science weak, men mistook magic for medicine; now, when science is strong and religion weak, men mistake medicine for magic.</a:t>
            </a:r>
          </a:p>
          <a:p>
            <a:pPr lvl="1"/>
            <a:r>
              <a:rPr lang="en-US" sz="8000" dirty="0" err="1" smtClean="0">
                <a:latin typeface="Calibri" pitchFamily="34" charset="0"/>
              </a:rPr>
              <a:t>Szasz</a:t>
            </a:r>
            <a:r>
              <a:rPr lang="en-US" sz="8000" dirty="0" smtClean="0">
                <a:latin typeface="Calibri" pitchFamily="34" charset="0"/>
              </a:rPr>
              <a:t>, Thomas; The Second Sin, Science and Scientism (p. 115)</a:t>
            </a:r>
          </a:p>
          <a:p>
            <a:r>
              <a:rPr lang="en-US" sz="8000" b="1" dirty="0" smtClean="0">
                <a:latin typeface="Calibri" pitchFamily="34" charset="0"/>
              </a:rPr>
              <a:t>The desire to take medicine is perhaps the greatest feature which distinguishes man from animal.</a:t>
            </a:r>
          </a:p>
          <a:p>
            <a:pPr lvl="1"/>
            <a:r>
              <a:rPr lang="en-US" sz="8000" dirty="0" smtClean="0">
                <a:latin typeface="Calibri" pitchFamily="34" charset="0"/>
              </a:rPr>
              <a:t>Osler, Sir William; In Harvey Cushing, The Life of Sir William Osler, Volume I (p. 342)</a:t>
            </a:r>
          </a:p>
          <a:p>
            <a:r>
              <a:rPr lang="en-US" sz="8000" b="1" dirty="0" smtClean="0">
                <a:latin typeface="Calibri" pitchFamily="34" charset="0"/>
              </a:rPr>
              <a:t>Frequent changes of medicines proclaims the ignorance of the physician and is calamitous for the patients.</a:t>
            </a:r>
          </a:p>
          <a:p>
            <a:pPr lvl="1"/>
            <a:r>
              <a:rPr lang="en-US" sz="8000" dirty="0" smtClean="0">
                <a:latin typeface="Calibri" pitchFamily="34" charset="0"/>
              </a:rPr>
              <a:t>Hoffman, Friedrich; </a:t>
            </a:r>
            <a:r>
              <a:rPr lang="en-US" sz="8000" dirty="0" err="1" smtClean="0">
                <a:latin typeface="Calibri" pitchFamily="34" charset="0"/>
              </a:rPr>
              <a:t>Fundamenta</a:t>
            </a:r>
            <a:r>
              <a:rPr lang="en-US" sz="8000" dirty="0" smtClean="0">
                <a:latin typeface="Calibri" pitchFamily="34" charset="0"/>
              </a:rPr>
              <a:t> </a:t>
            </a:r>
            <a:r>
              <a:rPr lang="en-US" sz="8000" dirty="0" err="1" smtClean="0">
                <a:latin typeface="Calibri" pitchFamily="34" charset="0"/>
              </a:rPr>
              <a:t>Medicianae</a:t>
            </a:r>
            <a:r>
              <a:rPr lang="en-US" sz="8000" dirty="0" smtClean="0">
                <a:latin typeface="Calibri" pitchFamily="34" charset="0"/>
              </a:rPr>
              <a:t>, Therapeutics, Chapter I, 37 (p. 137)</a:t>
            </a:r>
          </a:p>
          <a:p>
            <a:endParaRPr lang="en-US" dirty="0" smtClean="0">
              <a:latin typeface="Calibri" pitchFamily="34" charset="0"/>
            </a:endParaRPr>
          </a:p>
          <a:p>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228600"/>
            <a:ext cx="8226425" cy="977900"/>
          </a:xfrm>
        </p:spPr>
        <p:txBody>
          <a:bodyPr>
            <a:normAutofit/>
          </a:bodyPr>
          <a:lstStyle/>
          <a:p>
            <a:r>
              <a:rPr lang="en-US" sz="4200">
                <a:latin typeface="Times" charset="0"/>
                <a:cs typeface="Times" charset="0"/>
              </a:rPr>
              <a:t>Preventing misuse of psych drugs</a:t>
            </a:r>
            <a:endParaRPr lang="en-US" b="1">
              <a:latin typeface="Times" charset="0"/>
              <a:cs typeface="Times" charset="0"/>
            </a:endParaRPr>
          </a:p>
        </p:txBody>
      </p:sp>
      <p:sp>
        <p:nvSpPr>
          <p:cNvPr id="24579" name="Rectangle 3"/>
          <p:cNvSpPr>
            <a:spLocks noGrp="1" noChangeArrowheads="1"/>
          </p:cNvSpPr>
          <p:nvPr>
            <p:ph sz="quarter" idx="1"/>
          </p:nvPr>
        </p:nvSpPr>
        <p:spPr>
          <a:xfrm>
            <a:off x="533400" y="1752600"/>
            <a:ext cx="8382000" cy="4648200"/>
          </a:xfrm>
        </p:spPr>
        <p:txBody>
          <a:bodyPr/>
          <a:lstStyle/>
          <a:p>
            <a:pPr>
              <a:buFont typeface="Wingdings" pitchFamily="2" charset="2"/>
              <a:buNone/>
            </a:pPr>
            <a:r>
              <a:rPr lang="en-US" sz="2800" b="1" dirty="0">
                <a:latin typeface="Times" charset="0"/>
                <a:cs typeface="Times" charset="0"/>
              </a:rPr>
              <a:t>D</a:t>
            </a:r>
            <a:r>
              <a:rPr lang="en-US" sz="2800" dirty="0">
                <a:latin typeface="Times" charset="0"/>
                <a:cs typeface="Times" charset="0"/>
              </a:rPr>
              <a:t>: Describe</a:t>
            </a:r>
          </a:p>
          <a:p>
            <a:pPr>
              <a:buFont typeface="Wingdings" pitchFamily="2" charset="2"/>
              <a:buNone/>
            </a:pPr>
            <a:r>
              <a:rPr lang="en-US" sz="2800" dirty="0">
                <a:latin typeface="Times" charset="0"/>
                <a:cs typeface="Times" charset="0"/>
              </a:rPr>
              <a:t>	Clarify symptoms</a:t>
            </a:r>
          </a:p>
          <a:p>
            <a:pPr>
              <a:buFont typeface="Wingdings" pitchFamily="2" charset="2"/>
              <a:buNone/>
            </a:pPr>
            <a:r>
              <a:rPr lang="en-US" sz="2800" b="1" dirty="0">
                <a:latin typeface="Times" charset="0"/>
                <a:cs typeface="Times" charset="0"/>
              </a:rPr>
              <a:t>R</a:t>
            </a:r>
            <a:r>
              <a:rPr lang="en-US" sz="2800" dirty="0">
                <a:latin typeface="Times" charset="0"/>
                <a:cs typeface="Times" charset="0"/>
              </a:rPr>
              <a:t>: Reason for the behavior</a:t>
            </a:r>
          </a:p>
          <a:p>
            <a:pPr>
              <a:buFont typeface="Wingdings" pitchFamily="2" charset="2"/>
              <a:buNone/>
            </a:pPr>
            <a:r>
              <a:rPr lang="en-US" sz="2800" dirty="0">
                <a:latin typeface="Times" charset="0"/>
                <a:cs typeface="Times" charset="0"/>
              </a:rPr>
              <a:t> 	Psychiatric symptoms are often caused by medical conditions or psychosocial issues</a:t>
            </a:r>
          </a:p>
          <a:p>
            <a:pPr>
              <a:buFont typeface="Wingdings" pitchFamily="2" charset="2"/>
              <a:buNone/>
            </a:pPr>
            <a:r>
              <a:rPr lang="en-US" sz="2800" b="1" dirty="0">
                <a:latin typeface="Times" charset="0"/>
                <a:cs typeface="Times" charset="0"/>
              </a:rPr>
              <a:t>N</a:t>
            </a:r>
            <a:r>
              <a:rPr lang="en-US" sz="2800" dirty="0">
                <a:latin typeface="Times" charset="0"/>
                <a:cs typeface="Times" charset="0"/>
              </a:rPr>
              <a:t>: Non-medication Approaches</a:t>
            </a:r>
          </a:p>
          <a:p>
            <a:pPr>
              <a:buFont typeface="Wingdings" pitchFamily="2" charset="2"/>
              <a:buNone/>
            </a:pPr>
            <a:r>
              <a:rPr lang="en-US" sz="2800" dirty="0">
                <a:latin typeface="Times" charset="0"/>
                <a:cs typeface="Times" charset="0"/>
              </a:rPr>
              <a:t>	Consider behavioral modifications, environmental manipulations</a:t>
            </a:r>
          </a:p>
          <a:p>
            <a:pPr>
              <a:buFont typeface="Wingdings" pitchFamily="2" charset="2"/>
              <a:buNone/>
            </a:pPr>
            <a:r>
              <a:rPr lang="en-US" sz="2800" b="1" dirty="0">
                <a:latin typeface="Times" charset="0"/>
                <a:cs typeface="Times" charset="0"/>
              </a:rPr>
              <a:t>O</a:t>
            </a:r>
            <a:r>
              <a:rPr lang="en-US" sz="2800" dirty="0">
                <a:latin typeface="Times" charset="0"/>
                <a:cs typeface="Times" charset="0"/>
              </a:rPr>
              <a:t>: Order Medication</a:t>
            </a:r>
            <a:endParaRPr lang="en-US" sz="2400" dirty="0">
              <a:latin typeface="Times" charset="0"/>
              <a:cs typeface="Times" charset="0"/>
            </a:endParaRPr>
          </a:p>
          <a:p>
            <a:pPr>
              <a:buFont typeface="Wingdings" pitchFamily="2" charset="2"/>
              <a:buNone/>
            </a:pPr>
            <a:endParaRPr lang="en-US" sz="2600" dirty="0">
              <a:latin typeface="Times" charset="0"/>
              <a:cs typeface="Times" charset="0"/>
            </a:endParaRPr>
          </a:p>
          <a:p>
            <a:pPr>
              <a:buFont typeface="Wingdings" pitchFamily="2" charset="2"/>
              <a:buNone/>
            </a:pPr>
            <a:endParaRPr lang="en-US" sz="2600" dirty="0">
              <a:latin typeface="Times" charset="0"/>
              <a:cs typeface="Times" charset="0"/>
            </a:endParaRPr>
          </a:p>
          <a:p>
            <a:endParaRPr lang="en-US" sz="3200" dirty="0">
              <a:latin typeface="Times" charset="0"/>
              <a:cs typeface="Times" charset="0"/>
            </a:endParaRPr>
          </a:p>
          <a:p>
            <a:endParaRPr lang="en-US" sz="3200" b="1" dirty="0">
              <a:latin typeface="Times" charset="0"/>
              <a:cs typeface="Times" charset="0"/>
            </a:endParaRPr>
          </a:p>
          <a:p>
            <a:endParaRPr lang="en-US" sz="3200" dirty="0">
              <a:latin typeface="Times" charset="0"/>
              <a:cs typeface="Times" charset="0"/>
            </a:endParaRPr>
          </a:p>
          <a:p>
            <a:endParaRPr lang="en-US" sz="3200" dirty="0">
              <a:latin typeface="Times" charset="0"/>
              <a:cs typeface="Times" charset="0"/>
            </a:endParaRPr>
          </a:p>
          <a:p>
            <a:endParaRPr lang="en-US" sz="3200" dirty="0">
              <a:latin typeface="Times" charset="0"/>
              <a:cs typeface="Times" charset="0"/>
            </a:endParaRPr>
          </a:p>
          <a:p>
            <a:endParaRPr lang="en-US" sz="3200" dirty="0">
              <a:latin typeface="Times" charset="0"/>
              <a:cs typeface="Times" charset="0"/>
            </a:endParaRPr>
          </a:p>
          <a:p>
            <a:endParaRPr lang="en-US" sz="3200" dirty="0">
              <a:latin typeface="Times" charset="0"/>
              <a:cs typeface="Times" charset="0"/>
            </a:endParaRPr>
          </a:p>
          <a:p>
            <a:pPr>
              <a:buFont typeface="Wingdings" pitchFamily="2" charset="2"/>
              <a:buNone/>
            </a:pPr>
            <a:endParaRPr lang="en-US" sz="3200" dirty="0">
              <a:latin typeface="Times" charset="0"/>
              <a:cs typeface="Times" charset="0"/>
            </a:endParaRPr>
          </a:p>
          <a:p>
            <a:pPr>
              <a:buFont typeface="Wingdings" pitchFamily="2" charset="2"/>
              <a:buNone/>
            </a:pPr>
            <a:endParaRPr lang="en-US" sz="3200" dirty="0">
              <a:latin typeface="Times" charset="0"/>
              <a:cs typeface="Times" charset="0"/>
            </a:endParaRPr>
          </a:p>
        </p:txBody>
      </p:sp>
      <p:sp>
        <p:nvSpPr>
          <p:cNvPr id="5" name="Action Button: Home 4">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400" dirty="0"/>
              <a:t>Narcotics and Pain Management</a:t>
            </a:r>
          </a:p>
        </p:txBody>
      </p:sp>
      <p:sp>
        <p:nvSpPr>
          <p:cNvPr id="25603" name="Rectangle 3"/>
          <p:cNvSpPr>
            <a:spLocks noGrp="1" noChangeArrowheads="1"/>
          </p:cNvSpPr>
          <p:nvPr>
            <p:ph sz="quarter" idx="1"/>
          </p:nvPr>
        </p:nvSpPr>
        <p:spPr/>
        <p:txBody>
          <a:bodyPr>
            <a:normAutofit fontScale="92500" lnSpcReduction="20000"/>
          </a:bodyPr>
          <a:lstStyle/>
          <a:p>
            <a:pPr>
              <a:lnSpc>
                <a:spcPct val="80000"/>
              </a:lnSpc>
            </a:pPr>
            <a:r>
              <a:rPr lang="en-US" sz="2100" dirty="0"/>
              <a:t>The double-edged sword</a:t>
            </a:r>
          </a:p>
          <a:p>
            <a:pPr lvl="1">
              <a:lnSpc>
                <a:spcPct val="80000"/>
              </a:lnSpc>
            </a:pPr>
            <a:r>
              <a:rPr lang="en-US" sz="2000" dirty="0"/>
              <a:t>Increasing pressure to recognize and treat pain (the fifth vital sign)</a:t>
            </a:r>
          </a:p>
          <a:p>
            <a:pPr lvl="1">
              <a:lnSpc>
                <a:spcPct val="80000"/>
              </a:lnSpc>
            </a:pPr>
            <a:r>
              <a:rPr lang="en-US" sz="2000" dirty="0"/>
              <a:t>Recognition of potential adverse effects</a:t>
            </a:r>
          </a:p>
          <a:p>
            <a:pPr lvl="1">
              <a:lnSpc>
                <a:spcPct val="80000"/>
              </a:lnSpc>
            </a:pPr>
            <a:r>
              <a:rPr lang="en-US" sz="2000" dirty="0"/>
              <a:t>NSAIDs often not safe, </a:t>
            </a:r>
            <a:r>
              <a:rPr lang="en-US" sz="2000" dirty="0" smtClean="0"/>
              <a:t>including COX-2 inhibitors</a:t>
            </a:r>
            <a:endParaRPr lang="en-US" sz="2000" dirty="0"/>
          </a:p>
          <a:p>
            <a:pPr>
              <a:lnSpc>
                <a:spcPct val="80000"/>
              </a:lnSpc>
            </a:pPr>
            <a:r>
              <a:rPr lang="en-US" sz="2100" dirty="0"/>
              <a:t> Inappropriate Agents in this class</a:t>
            </a:r>
          </a:p>
          <a:p>
            <a:pPr lvl="1">
              <a:lnSpc>
                <a:spcPct val="80000"/>
              </a:lnSpc>
            </a:pPr>
            <a:r>
              <a:rPr lang="en-US" sz="2000" dirty="0" err="1"/>
              <a:t>Meperedine</a:t>
            </a:r>
            <a:r>
              <a:rPr lang="en-US" sz="2000" dirty="0"/>
              <a:t> (Demerol</a:t>
            </a:r>
            <a:r>
              <a:rPr lang="en-US" sz="2000" dirty="0" smtClean="0"/>
              <a:t>) – </a:t>
            </a:r>
            <a:r>
              <a:rPr lang="en-US" sz="2000" dirty="0" err="1" smtClean="0"/>
              <a:t>normeperidine</a:t>
            </a:r>
            <a:r>
              <a:rPr lang="en-US" sz="2000" dirty="0" smtClean="0"/>
              <a:t> accumulation and seizures, </a:t>
            </a:r>
            <a:r>
              <a:rPr lang="en-US" sz="2000" dirty="0" err="1" smtClean="0"/>
              <a:t>myoclonus</a:t>
            </a:r>
            <a:r>
              <a:rPr lang="en-US" sz="2000" dirty="0" smtClean="0"/>
              <a:t>, SS</a:t>
            </a:r>
            <a:endParaRPr lang="en-US" sz="2000" dirty="0"/>
          </a:p>
          <a:p>
            <a:pPr lvl="1">
              <a:lnSpc>
                <a:spcPct val="80000"/>
              </a:lnSpc>
            </a:pPr>
            <a:r>
              <a:rPr lang="en-US" sz="2000" dirty="0" err="1"/>
              <a:t>Pentazocine</a:t>
            </a:r>
            <a:r>
              <a:rPr lang="en-US" sz="2000" dirty="0"/>
              <a:t> (</a:t>
            </a:r>
            <a:r>
              <a:rPr lang="en-US" sz="2000" dirty="0" err="1"/>
              <a:t>Talwin</a:t>
            </a:r>
            <a:r>
              <a:rPr lang="en-US" sz="2000" dirty="0"/>
              <a:t>)</a:t>
            </a:r>
          </a:p>
          <a:p>
            <a:pPr lvl="1">
              <a:lnSpc>
                <a:spcPct val="80000"/>
              </a:lnSpc>
            </a:pPr>
            <a:r>
              <a:rPr lang="en-US" sz="2000" dirty="0">
                <a:hlinkClick r:id="rId3" action="ppaction://hlinksldjump"/>
              </a:rPr>
              <a:t>Propoxyphene (Darvocet</a:t>
            </a:r>
            <a:r>
              <a:rPr lang="en-US" sz="2000" dirty="0" smtClean="0">
                <a:hlinkClick r:id="rId3" action="ppaction://hlinksldjump"/>
              </a:rPr>
              <a:t>)</a:t>
            </a:r>
            <a:r>
              <a:rPr lang="en-US" sz="2000" dirty="0" smtClean="0"/>
              <a:t> – ineffective </a:t>
            </a:r>
            <a:r>
              <a:rPr lang="en-US" sz="2000" dirty="0" err="1" smtClean="0"/>
              <a:t>analgeisic</a:t>
            </a:r>
            <a:r>
              <a:rPr lang="en-US" sz="2000" dirty="0" smtClean="0"/>
              <a:t> with class adverse effects</a:t>
            </a:r>
          </a:p>
          <a:p>
            <a:pPr>
              <a:lnSpc>
                <a:spcPct val="80000"/>
              </a:lnSpc>
            </a:pPr>
            <a:r>
              <a:rPr lang="en-US" sz="2100" dirty="0" smtClean="0"/>
              <a:t>Potentially problematic due to varied CYP450 metabolism</a:t>
            </a:r>
          </a:p>
          <a:p>
            <a:pPr lvl="1">
              <a:lnSpc>
                <a:spcPct val="80000"/>
              </a:lnSpc>
            </a:pPr>
            <a:r>
              <a:rPr lang="en-US" sz="2000" dirty="0" smtClean="0"/>
              <a:t>Codeine</a:t>
            </a:r>
          </a:p>
          <a:p>
            <a:pPr lvl="1">
              <a:lnSpc>
                <a:spcPct val="80000"/>
              </a:lnSpc>
            </a:pPr>
            <a:r>
              <a:rPr lang="en-US" sz="2000" dirty="0" smtClean="0">
                <a:hlinkClick r:id="rId4" action="ppaction://hlinksldjump"/>
              </a:rPr>
              <a:t>Tramadol (Ultram)</a:t>
            </a:r>
            <a:endParaRPr lang="en-US" sz="2000" dirty="0"/>
          </a:p>
          <a:p>
            <a:pPr>
              <a:lnSpc>
                <a:spcPct val="80000"/>
              </a:lnSpc>
            </a:pPr>
            <a:r>
              <a:rPr lang="en-US" sz="2100" dirty="0"/>
              <a:t>Known Class Adverse Effects</a:t>
            </a:r>
          </a:p>
          <a:p>
            <a:pPr lvl="1">
              <a:lnSpc>
                <a:spcPct val="80000"/>
              </a:lnSpc>
            </a:pPr>
            <a:r>
              <a:rPr lang="en-US" sz="2000" dirty="0"/>
              <a:t>Constipation</a:t>
            </a:r>
          </a:p>
          <a:p>
            <a:pPr lvl="1">
              <a:lnSpc>
                <a:spcPct val="80000"/>
              </a:lnSpc>
            </a:pPr>
            <a:r>
              <a:rPr lang="en-US" sz="2000" dirty="0"/>
              <a:t>Somnolence, Confusion, Falls</a:t>
            </a:r>
          </a:p>
          <a:p>
            <a:pPr lvl="1">
              <a:lnSpc>
                <a:spcPct val="80000"/>
              </a:lnSpc>
            </a:pPr>
            <a:r>
              <a:rPr lang="en-US" sz="2000" dirty="0" err="1"/>
              <a:t>Pruritis</a:t>
            </a:r>
            <a:endParaRPr lang="en-US" sz="2000" dirty="0"/>
          </a:p>
          <a:p>
            <a:pPr lvl="1">
              <a:lnSpc>
                <a:spcPct val="80000"/>
              </a:lnSpc>
            </a:pPr>
            <a:r>
              <a:rPr lang="en-US" sz="2000" dirty="0"/>
              <a:t>Nausea</a:t>
            </a:r>
          </a:p>
          <a:p>
            <a:pPr lvl="1">
              <a:lnSpc>
                <a:spcPct val="80000"/>
              </a:lnSpc>
            </a:pPr>
            <a:r>
              <a:rPr lang="en-US" sz="2000" dirty="0"/>
              <a:t>Dependence and </a:t>
            </a:r>
            <a:r>
              <a:rPr lang="en-US" sz="2000" dirty="0" smtClean="0"/>
              <a:t>Tolerance</a:t>
            </a:r>
          </a:p>
        </p:txBody>
      </p:sp>
      <p:sp>
        <p:nvSpPr>
          <p:cNvPr id="8" name="Action Button: Home 7">
            <a:hlinkClick r:id="rId5"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ctr"/>
            <a:r>
              <a:rPr lang="en-US" dirty="0"/>
              <a:t>Propoxyphene (Darvocet)</a:t>
            </a:r>
          </a:p>
        </p:txBody>
      </p:sp>
      <p:sp>
        <p:nvSpPr>
          <p:cNvPr id="63491" name="Rectangle 3"/>
          <p:cNvSpPr>
            <a:spLocks noGrp="1" noChangeArrowheads="1"/>
          </p:cNvSpPr>
          <p:nvPr>
            <p:ph sz="quarter" idx="1"/>
          </p:nvPr>
        </p:nvSpPr>
        <p:spPr/>
        <p:txBody>
          <a:bodyPr/>
          <a:lstStyle/>
          <a:p>
            <a:pPr>
              <a:lnSpc>
                <a:spcPct val="80000"/>
              </a:lnSpc>
            </a:pPr>
            <a:r>
              <a:rPr lang="en-US" sz="2000" dirty="0"/>
              <a:t>Longstanding member of the Beer’s inappropriate drug list for elderly patients</a:t>
            </a:r>
          </a:p>
          <a:p>
            <a:pPr>
              <a:lnSpc>
                <a:spcPct val="80000"/>
              </a:lnSpc>
            </a:pPr>
            <a:r>
              <a:rPr lang="en-US" sz="2000" dirty="0"/>
              <a:t>12th highest-selling generic drug in 2004</a:t>
            </a:r>
          </a:p>
          <a:p>
            <a:pPr lvl="1">
              <a:lnSpc>
                <a:spcPct val="80000"/>
              </a:lnSpc>
            </a:pPr>
            <a:r>
              <a:rPr lang="en-US" sz="1800" dirty="0"/>
              <a:t>23 million prescriptions filled and sales that year of $291 million </a:t>
            </a:r>
          </a:p>
          <a:p>
            <a:pPr>
              <a:lnSpc>
                <a:spcPct val="80000"/>
              </a:lnSpc>
            </a:pPr>
            <a:r>
              <a:rPr lang="en-US" sz="2000" dirty="0" smtClean="0"/>
              <a:t>Analgesic </a:t>
            </a:r>
            <a:r>
              <a:rPr lang="en-US" sz="2000" dirty="0"/>
              <a:t>properties are inferior to other opiates</a:t>
            </a:r>
          </a:p>
          <a:p>
            <a:pPr lvl="1">
              <a:lnSpc>
                <a:spcPct val="80000"/>
              </a:lnSpc>
            </a:pPr>
            <a:r>
              <a:rPr lang="en-US" sz="1800" dirty="0"/>
              <a:t>May not be better than NSAID’s or </a:t>
            </a:r>
            <a:r>
              <a:rPr lang="en-US" sz="1800" dirty="0" smtClean="0"/>
              <a:t>acetaminophen </a:t>
            </a:r>
            <a:r>
              <a:rPr lang="en-US" sz="1800" dirty="0"/>
              <a:t>alone for acute pain</a:t>
            </a:r>
          </a:p>
          <a:p>
            <a:pPr lvl="1">
              <a:lnSpc>
                <a:spcPct val="80000"/>
              </a:lnSpc>
            </a:pPr>
            <a:r>
              <a:rPr lang="en-US" sz="1800" dirty="0"/>
              <a:t>Still has some opiate side effects</a:t>
            </a:r>
          </a:p>
          <a:p>
            <a:pPr>
              <a:lnSpc>
                <a:spcPct val="80000"/>
              </a:lnSpc>
            </a:pPr>
            <a:r>
              <a:rPr lang="en-US" sz="2000" dirty="0"/>
              <a:t>The elimination half-lives of both propoxyphene and its even more potent metabolite, </a:t>
            </a:r>
            <a:r>
              <a:rPr lang="en-US" sz="2000" dirty="0" err="1"/>
              <a:t>norpropoxyphene</a:t>
            </a:r>
            <a:r>
              <a:rPr lang="en-US" sz="2000" dirty="0"/>
              <a:t>, are prolonged in healthy elderly subjects relative to young controls </a:t>
            </a:r>
          </a:p>
          <a:p>
            <a:pPr lvl="1">
              <a:lnSpc>
                <a:spcPct val="80000"/>
              </a:lnSpc>
            </a:pPr>
            <a:r>
              <a:rPr lang="en-US" sz="1800" dirty="0"/>
              <a:t>In young people, propoxyphene had a 13.2 day half-life</a:t>
            </a:r>
          </a:p>
          <a:p>
            <a:pPr lvl="1">
              <a:lnSpc>
                <a:spcPct val="80000"/>
              </a:lnSpc>
            </a:pPr>
            <a:r>
              <a:rPr lang="en-US" sz="1800" dirty="0"/>
              <a:t>23.7 day half-life in the elderly group </a:t>
            </a:r>
          </a:p>
          <a:p>
            <a:pPr>
              <a:lnSpc>
                <a:spcPct val="80000"/>
              </a:lnSpc>
            </a:pPr>
            <a:r>
              <a:rPr lang="en-US" sz="2000" dirty="0"/>
              <a:t>Recent call from Public Citizen to phase out distribution in the U.S.</a:t>
            </a:r>
          </a:p>
        </p:txBody>
      </p:sp>
      <p:pic>
        <p:nvPicPr>
          <p:cNvPr id="63496" name="Picture 8" descr="propoxyphene"/>
          <p:cNvPicPr>
            <a:picLocks noChangeAspect="1" noChangeArrowheads="1"/>
          </p:cNvPicPr>
          <p:nvPr/>
        </p:nvPicPr>
        <p:blipFill>
          <a:blip r:embed="rId3"/>
          <a:srcRect/>
          <a:stretch>
            <a:fillRect/>
          </a:stretch>
        </p:blipFill>
        <p:spPr bwMode="auto">
          <a:xfrm>
            <a:off x="457200" y="152400"/>
            <a:ext cx="1212070" cy="1295400"/>
          </a:xfrm>
          <a:prstGeom prst="rect">
            <a:avLst/>
          </a:prstGeom>
          <a:noFill/>
        </p:spPr>
      </p:pic>
      <p:grpSp>
        <p:nvGrpSpPr>
          <p:cNvPr id="5" name="Group 4"/>
          <p:cNvGrpSpPr>
            <a:grpSpLocks noChangeAspect="1"/>
          </p:cNvGrpSpPr>
          <p:nvPr/>
        </p:nvGrpSpPr>
        <p:grpSpPr bwMode="auto">
          <a:xfrm>
            <a:off x="7045174" y="5105328"/>
            <a:ext cx="2099365" cy="1752744"/>
            <a:chOff x="3065" y="1963"/>
            <a:chExt cx="2780" cy="2321"/>
          </a:xfrm>
        </p:grpSpPr>
        <p:sp>
          <p:nvSpPr>
            <p:cNvPr id="6" name="AutoShape 3"/>
            <p:cNvSpPr>
              <a:spLocks noChangeAspect="1" noChangeArrowheads="1" noTextEdit="1"/>
            </p:cNvSpPr>
            <p:nvPr/>
          </p:nvSpPr>
          <p:spPr bwMode="auto">
            <a:xfrm>
              <a:off x="3065" y="2064"/>
              <a:ext cx="2695" cy="21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pic>
          <p:nvPicPr>
            <p:cNvPr id="7" name="Picture 5"/>
            <p:cNvPicPr>
              <a:picLocks noChangeAspect="1" noChangeArrowheads="1"/>
            </p:cNvPicPr>
            <p:nvPr/>
          </p:nvPicPr>
          <p:blipFill>
            <a:blip r:embed="rId4"/>
            <a:srcRect l="9499" t="-4746" r="-2860" b="-4417"/>
            <a:stretch>
              <a:fillRect/>
            </a:stretch>
          </p:blipFill>
          <p:spPr bwMode="auto">
            <a:xfrm>
              <a:off x="3322" y="1963"/>
              <a:ext cx="2523" cy="2321"/>
            </a:xfrm>
            <a:prstGeom prst="rect">
              <a:avLst/>
            </a:prstGeom>
            <a:noFill/>
            <a:ln w="9525">
              <a:noFill/>
              <a:miter lim="800000"/>
              <a:headEnd/>
              <a:tailEnd/>
            </a:ln>
          </p:spPr>
        </p:pic>
      </p:grpSp>
      <p:sp>
        <p:nvSpPr>
          <p:cNvPr id="8" name="TextBox 7"/>
          <p:cNvSpPr txBox="1"/>
          <p:nvPr/>
        </p:nvSpPr>
        <p:spPr>
          <a:xfrm>
            <a:off x="304800" y="6400800"/>
            <a:ext cx="3352800" cy="369332"/>
          </a:xfrm>
          <a:prstGeom prst="rect">
            <a:avLst/>
          </a:prstGeom>
          <a:noFill/>
        </p:spPr>
        <p:txBody>
          <a:bodyPr wrap="square" rtlCol="0">
            <a:spAutoFit/>
          </a:bodyPr>
          <a:lstStyle/>
          <a:p>
            <a:r>
              <a:rPr lang="en-US" dirty="0" smtClean="0">
                <a:hlinkClick r:id="rId5" action="ppaction://hlinksldjump"/>
              </a:rPr>
              <a:t>Narcotics and Pain Management</a:t>
            </a:r>
            <a:endParaRPr lang="en-US" dirty="0"/>
          </a:p>
        </p:txBody>
      </p:sp>
      <p:sp>
        <p:nvSpPr>
          <p:cNvPr id="9" name="Action Button: Home 8">
            <a:hlinkClick r:id="rId6" action="ppaction://hlinksldjump" highlightClick="1"/>
          </p:cNvPr>
          <p:cNvSpPr/>
          <p:nvPr/>
        </p:nvSpPr>
        <p:spPr>
          <a:xfrm>
            <a:off x="44196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Warfarin – Drug Interactions</a:t>
            </a:r>
          </a:p>
        </p:txBody>
      </p:sp>
      <p:sp>
        <p:nvSpPr>
          <p:cNvPr id="26627" name="Rectangle 3"/>
          <p:cNvSpPr>
            <a:spLocks noGrp="1" noChangeArrowheads="1"/>
          </p:cNvSpPr>
          <p:nvPr>
            <p:ph sz="quarter" idx="1"/>
          </p:nvPr>
        </p:nvSpPr>
        <p:spPr/>
        <p:txBody>
          <a:bodyPr>
            <a:normAutofit/>
          </a:bodyPr>
          <a:lstStyle/>
          <a:p>
            <a:pPr>
              <a:lnSpc>
                <a:spcPct val="80000"/>
              </a:lnSpc>
            </a:pPr>
            <a:r>
              <a:rPr lang="en-US" sz="2400" dirty="0" err="1"/>
              <a:t>Doublecheck</a:t>
            </a:r>
            <a:r>
              <a:rPr lang="en-US" sz="2400" dirty="0"/>
              <a:t> before starting any new medication with warfarin</a:t>
            </a:r>
          </a:p>
          <a:p>
            <a:pPr>
              <a:lnSpc>
                <a:spcPct val="80000"/>
              </a:lnSpc>
            </a:pPr>
            <a:r>
              <a:rPr lang="en-US" sz="2400" dirty="0"/>
              <a:t>Important </a:t>
            </a:r>
            <a:r>
              <a:rPr lang="en-US" sz="2400" dirty="0" err="1"/>
              <a:t>cytochrome</a:t>
            </a:r>
            <a:r>
              <a:rPr lang="en-US" sz="2400" dirty="0"/>
              <a:t> P-450 interactions</a:t>
            </a:r>
          </a:p>
          <a:p>
            <a:pPr>
              <a:lnSpc>
                <a:spcPct val="80000"/>
              </a:lnSpc>
            </a:pPr>
            <a:r>
              <a:rPr lang="en-US" sz="2400" dirty="0"/>
              <a:t>Drug highly bound to albumin, which can be displaced by other protein-bound medications (Aspirin, others)</a:t>
            </a:r>
          </a:p>
          <a:p>
            <a:pPr>
              <a:lnSpc>
                <a:spcPct val="80000"/>
              </a:lnSpc>
            </a:pPr>
            <a:r>
              <a:rPr lang="en-US" sz="2400" dirty="0"/>
              <a:t>Risk of adverse outcome from drug interaction is </a:t>
            </a:r>
            <a:r>
              <a:rPr lang="en-US" sz="2400" dirty="0" smtClean="0"/>
              <a:t>significant </a:t>
            </a:r>
            <a:r>
              <a:rPr lang="en-US" sz="2400" dirty="0"/>
              <a:t>(both from bleeding and breakthrough thrombotic events)</a:t>
            </a:r>
          </a:p>
          <a:p>
            <a:pPr>
              <a:lnSpc>
                <a:spcPct val="80000"/>
              </a:lnSpc>
            </a:pPr>
            <a:r>
              <a:rPr lang="en-US" sz="2400" dirty="0"/>
              <a:t>Most Common/Important interactions</a:t>
            </a:r>
          </a:p>
          <a:p>
            <a:pPr lvl="1">
              <a:lnSpc>
                <a:spcPct val="80000"/>
              </a:lnSpc>
            </a:pPr>
            <a:r>
              <a:rPr lang="en-US" sz="2400" dirty="0"/>
              <a:t>Other anticoagulants, </a:t>
            </a:r>
            <a:r>
              <a:rPr lang="en-US" sz="2400" dirty="0" err="1"/>
              <a:t>antiplatelet</a:t>
            </a:r>
            <a:r>
              <a:rPr lang="en-US" sz="2400" dirty="0"/>
              <a:t> agents</a:t>
            </a:r>
          </a:p>
          <a:p>
            <a:pPr lvl="1">
              <a:lnSpc>
                <a:spcPct val="80000"/>
              </a:lnSpc>
            </a:pPr>
            <a:r>
              <a:rPr lang="en-US" sz="2400" dirty="0"/>
              <a:t>Steroids</a:t>
            </a:r>
          </a:p>
          <a:p>
            <a:pPr lvl="1">
              <a:lnSpc>
                <a:spcPct val="80000"/>
              </a:lnSpc>
            </a:pPr>
            <a:r>
              <a:rPr lang="en-US" sz="2400" dirty="0"/>
              <a:t>Antibiotics, Antibiotics, Antibiotics- Can often reduce the dose of warfarin empirically and follow the INR </a:t>
            </a:r>
            <a:r>
              <a:rPr lang="en-US" sz="2400" dirty="0" smtClean="0"/>
              <a:t>closely</a:t>
            </a:r>
          </a:p>
          <a:p>
            <a:pPr>
              <a:lnSpc>
                <a:spcPct val="80000"/>
              </a:lnSpc>
            </a:pPr>
            <a:r>
              <a:rPr lang="en-US" sz="2400" dirty="0" smtClean="0"/>
              <a:t>Dosing help: </a:t>
            </a:r>
            <a:r>
              <a:rPr lang="en-US" sz="2400" dirty="0" smtClean="0">
                <a:hlinkClick r:id="rId3"/>
              </a:rPr>
              <a:t>www.warfarindosing.org</a:t>
            </a:r>
            <a:endParaRPr lang="en-US" sz="2400" dirty="0" smtClean="0"/>
          </a:p>
          <a:p>
            <a:pPr>
              <a:lnSpc>
                <a:spcPct val="80000"/>
              </a:lnSpc>
            </a:pPr>
            <a:endParaRPr lang="en-US" dirty="0"/>
          </a:p>
        </p:txBody>
      </p:sp>
      <p:sp>
        <p:nvSpPr>
          <p:cNvPr id="4" name="Action Button: Home 3">
            <a:hlinkClick r:id="rId4"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a:bodyPr>
          <a:lstStyle/>
          <a:p>
            <a:r>
              <a:rPr lang="en-US" sz="4000"/>
              <a:t>Fluoxetine (Prozac) in Older Adults</a:t>
            </a:r>
          </a:p>
        </p:txBody>
      </p:sp>
      <p:sp>
        <p:nvSpPr>
          <p:cNvPr id="61443" name="Rectangle 3"/>
          <p:cNvSpPr>
            <a:spLocks noGrp="1" noChangeArrowheads="1"/>
          </p:cNvSpPr>
          <p:nvPr>
            <p:ph sz="quarter" idx="1"/>
          </p:nvPr>
        </p:nvSpPr>
        <p:spPr/>
        <p:txBody>
          <a:bodyPr/>
          <a:lstStyle/>
          <a:p>
            <a:pPr>
              <a:lnSpc>
                <a:spcPct val="90000"/>
              </a:lnSpc>
            </a:pPr>
            <a:r>
              <a:rPr lang="en-US" dirty="0"/>
              <a:t>Use of fluoxetine should be avoided in the elderly</a:t>
            </a:r>
          </a:p>
          <a:p>
            <a:pPr>
              <a:lnSpc>
                <a:spcPct val="90000"/>
              </a:lnSpc>
            </a:pPr>
            <a:r>
              <a:rPr lang="en-US" dirty="0"/>
              <a:t>Prolonged half-life can be even longer with advancing age</a:t>
            </a:r>
          </a:p>
          <a:p>
            <a:pPr lvl="1">
              <a:lnSpc>
                <a:spcPct val="90000"/>
              </a:lnSpc>
            </a:pPr>
            <a:r>
              <a:rPr lang="en-US" dirty="0"/>
              <a:t>Cases of </a:t>
            </a:r>
            <a:r>
              <a:rPr lang="en-US" dirty="0" smtClean="0"/>
              <a:t>Serotonin Syndrome reported </a:t>
            </a:r>
            <a:r>
              <a:rPr lang="en-US" dirty="0"/>
              <a:t>with a new SSRI started within 5 weeks of discontinuation of fluoxetine</a:t>
            </a:r>
          </a:p>
          <a:p>
            <a:pPr>
              <a:lnSpc>
                <a:spcPct val="90000"/>
              </a:lnSpc>
            </a:pPr>
            <a:r>
              <a:rPr lang="en-US" dirty="0"/>
              <a:t>High rate of anorexia in the elderly</a:t>
            </a:r>
          </a:p>
          <a:p>
            <a:pPr>
              <a:lnSpc>
                <a:spcPct val="90000"/>
              </a:lnSpc>
            </a:pPr>
            <a:r>
              <a:rPr lang="en-US" dirty="0"/>
              <a:t>Multiple CYP450 drug interactions</a:t>
            </a:r>
          </a:p>
        </p:txBody>
      </p:sp>
      <p:sp>
        <p:nvSpPr>
          <p:cNvPr id="5" name="Action Button: Home 4">
            <a:hlinkClick r:id="rId3"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a:t>Tramadol (Ultram) in the Elderly</a:t>
            </a:r>
          </a:p>
        </p:txBody>
      </p:sp>
      <p:sp>
        <p:nvSpPr>
          <p:cNvPr id="39939" name="Rectangle 3"/>
          <p:cNvSpPr>
            <a:spLocks noGrp="1" noChangeArrowheads="1"/>
          </p:cNvSpPr>
          <p:nvPr>
            <p:ph sz="quarter" idx="1"/>
          </p:nvPr>
        </p:nvSpPr>
        <p:spPr/>
        <p:txBody>
          <a:bodyPr>
            <a:normAutofit fontScale="92500"/>
          </a:bodyPr>
          <a:lstStyle/>
          <a:p>
            <a:pPr>
              <a:lnSpc>
                <a:spcPct val="90000"/>
              </a:lnSpc>
            </a:pPr>
            <a:r>
              <a:rPr lang="en-US" sz="2800" dirty="0"/>
              <a:t>Atypical opiate analgesic	</a:t>
            </a:r>
          </a:p>
          <a:p>
            <a:pPr>
              <a:lnSpc>
                <a:spcPct val="90000"/>
              </a:lnSpc>
            </a:pPr>
            <a:r>
              <a:rPr lang="en-US" sz="2800" dirty="0"/>
              <a:t>Partial mu receptor agonist</a:t>
            </a:r>
          </a:p>
          <a:p>
            <a:pPr>
              <a:lnSpc>
                <a:spcPct val="90000"/>
              </a:lnSpc>
            </a:pPr>
            <a:r>
              <a:rPr lang="en-US" sz="2800" dirty="0"/>
              <a:t>Central re-uptake inhibitor of serotonin and </a:t>
            </a:r>
            <a:r>
              <a:rPr lang="en-US" sz="2800" dirty="0" err="1"/>
              <a:t>norepinephrine</a:t>
            </a:r>
            <a:endParaRPr lang="en-US" sz="2800" dirty="0"/>
          </a:p>
          <a:p>
            <a:pPr>
              <a:lnSpc>
                <a:spcPct val="90000"/>
              </a:lnSpc>
            </a:pPr>
            <a:r>
              <a:rPr lang="en-US" sz="2800" dirty="0"/>
              <a:t>At high doses, can induce serotonin release</a:t>
            </a:r>
          </a:p>
          <a:p>
            <a:pPr>
              <a:lnSpc>
                <a:spcPct val="90000"/>
              </a:lnSpc>
            </a:pPr>
            <a:r>
              <a:rPr lang="en-US" sz="2800" dirty="0"/>
              <a:t>Numerous case reports of </a:t>
            </a:r>
            <a:r>
              <a:rPr lang="en-US" sz="2800" dirty="0" smtClean="0">
                <a:hlinkClick r:id="rId3" action="ppaction://hlinksldjump"/>
              </a:rPr>
              <a:t>Serotonin Syndrome </a:t>
            </a:r>
            <a:r>
              <a:rPr lang="en-US" sz="2800" dirty="0"/>
              <a:t>in patients taking tramadol in combination with SSRI’s, TCA’s, venlaflaxine, atypical antipsychotics, and tramadol alone</a:t>
            </a:r>
          </a:p>
          <a:p>
            <a:pPr>
              <a:lnSpc>
                <a:spcPct val="90000"/>
              </a:lnSpc>
            </a:pPr>
            <a:r>
              <a:rPr lang="en-US" sz="2800" dirty="0"/>
              <a:t>Doses &gt;300mg/day reported to cause seizures</a:t>
            </a:r>
          </a:p>
          <a:p>
            <a:pPr>
              <a:lnSpc>
                <a:spcPct val="90000"/>
              </a:lnSpc>
            </a:pPr>
            <a:r>
              <a:rPr lang="en-US" sz="2800" dirty="0"/>
              <a:t>Metabolized by </a:t>
            </a:r>
            <a:r>
              <a:rPr lang="en-US" sz="2800" dirty="0">
                <a:hlinkClick r:id="rId4" action="ppaction://hlinksldjump"/>
              </a:rPr>
              <a:t>CYP2D6</a:t>
            </a:r>
            <a:r>
              <a:rPr lang="en-US" sz="2800" dirty="0"/>
              <a:t>, which is </a:t>
            </a:r>
            <a:r>
              <a:rPr lang="en-US" sz="2800" dirty="0">
                <a:hlinkClick r:id="rId5" action="ppaction://hlinksldjump"/>
              </a:rPr>
              <a:t>inhibited</a:t>
            </a:r>
            <a:r>
              <a:rPr lang="en-US" sz="2800" dirty="0"/>
              <a:t> by some SSRI’s</a:t>
            </a:r>
          </a:p>
          <a:p>
            <a:pPr lvl="1">
              <a:lnSpc>
                <a:spcPct val="90000"/>
              </a:lnSpc>
            </a:pPr>
            <a:endParaRPr lang="en-US" sz="2400" dirty="0"/>
          </a:p>
        </p:txBody>
      </p:sp>
      <p:pic>
        <p:nvPicPr>
          <p:cNvPr id="39941" name="Picture 5" descr="Tramadol hydrochloride,22204-88-2,(+/-)cis-2-((Dimethylamino)methyl)-1-(3-methoxyphenyl)cyclohexanol hydrochloride"/>
          <p:cNvPicPr>
            <a:picLocks noChangeAspect="1" noChangeArrowheads="1"/>
          </p:cNvPicPr>
          <p:nvPr/>
        </p:nvPicPr>
        <p:blipFill>
          <a:blip r:embed="rId6"/>
          <a:srcRect/>
          <a:stretch>
            <a:fillRect/>
          </a:stretch>
        </p:blipFill>
        <p:spPr bwMode="auto">
          <a:xfrm>
            <a:off x="6991350" y="1143000"/>
            <a:ext cx="2152650" cy="1514475"/>
          </a:xfrm>
          <a:prstGeom prst="rect">
            <a:avLst/>
          </a:prstGeom>
          <a:noFill/>
        </p:spPr>
      </p:pic>
      <p:sp>
        <p:nvSpPr>
          <p:cNvPr id="6" name="Action Button: Home 5">
            <a:hlinkClick r:id="rId7"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Quinolones</a:t>
            </a:r>
            <a:r>
              <a:rPr lang="en-US" dirty="0" smtClean="0"/>
              <a:t> in the Older Adult</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Commonly used antibiotic class in this population</a:t>
            </a:r>
          </a:p>
          <a:p>
            <a:r>
              <a:rPr lang="en-US" dirty="0" smtClean="0"/>
              <a:t>Frequently require renal dosing adjustment</a:t>
            </a:r>
          </a:p>
          <a:p>
            <a:r>
              <a:rPr lang="en-US" b="1" dirty="0" smtClean="0"/>
              <a:t>Complex with divalent and trivalent </a:t>
            </a:r>
            <a:r>
              <a:rPr lang="en-US" b="1" dirty="0" err="1" smtClean="0"/>
              <a:t>cation</a:t>
            </a:r>
            <a:r>
              <a:rPr lang="en-US" b="1" dirty="0" smtClean="0"/>
              <a:t> salts when co-administered orally, markedly reducing bioavailability</a:t>
            </a:r>
          </a:p>
          <a:p>
            <a:pPr lvl="1"/>
            <a:r>
              <a:rPr lang="en-US" dirty="0" smtClean="0"/>
              <a:t>Iron</a:t>
            </a:r>
          </a:p>
          <a:p>
            <a:pPr lvl="1"/>
            <a:r>
              <a:rPr lang="en-US" dirty="0" smtClean="0"/>
              <a:t>Zinc</a:t>
            </a:r>
          </a:p>
          <a:p>
            <a:pPr lvl="1"/>
            <a:r>
              <a:rPr lang="en-US" dirty="0" smtClean="0"/>
              <a:t>Calcium</a:t>
            </a:r>
          </a:p>
          <a:p>
            <a:pPr lvl="1"/>
            <a:r>
              <a:rPr lang="en-US" dirty="0" smtClean="0"/>
              <a:t>Magnesium/Aluminum (antacids)</a:t>
            </a:r>
          </a:p>
          <a:p>
            <a:r>
              <a:rPr lang="en-US" dirty="0" smtClean="0"/>
              <a:t>Adverse effects</a:t>
            </a:r>
          </a:p>
          <a:p>
            <a:pPr lvl="1"/>
            <a:r>
              <a:rPr lang="en-US" dirty="0" err="1" smtClean="0"/>
              <a:t>Tendinopathy</a:t>
            </a:r>
            <a:r>
              <a:rPr lang="en-US" dirty="0" smtClean="0"/>
              <a:t> more common in elderly</a:t>
            </a:r>
          </a:p>
          <a:p>
            <a:pPr lvl="2"/>
            <a:r>
              <a:rPr lang="en-US" dirty="0" smtClean="0"/>
              <a:t>Achilles' tendon most often affected (rupture)</a:t>
            </a:r>
          </a:p>
          <a:p>
            <a:pPr lvl="2"/>
            <a:r>
              <a:rPr lang="en-US" dirty="0" smtClean="0"/>
              <a:t>More common with concomitant corticosteroids</a:t>
            </a:r>
          </a:p>
          <a:p>
            <a:pPr lvl="2"/>
            <a:r>
              <a:rPr lang="en-US" dirty="0" smtClean="0"/>
              <a:t>More common in transplant patients</a:t>
            </a:r>
          </a:p>
          <a:p>
            <a:pPr lvl="2"/>
            <a:r>
              <a:rPr lang="en-US" dirty="0" smtClean="0"/>
              <a:t>10-15% of patients develop arthritic symptoms while taking them</a:t>
            </a:r>
          </a:p>
          <a:p>
            <a:pPr lvl="1"/>
            <a:r>
              <a:rPr lang="en-US" dirty="0" smtClean="0"/>
              <a:t>Delirium</a:t>
            </a:r>
          </a:p>
          <a:p>
            <a:pPr lvl="1"/>
            <a:r>
              <a:rPr lang="en-US" dirty="0" smtClean="0"/>
              <a:t>Hypo- and hyperglycemia</a:t>
            </a:r>
          </a:p>
          <a:p>
            <a:pPr lvl="1"/>
            <a:r>
              <a:rPr lang="en-US" dirty="0" smtClean="0"/>
              <a:t>QT prolongation (check </a:t>
            </a:r>
            <a:r>
              <a:rPr lang="en-US" dirty="0" smtClean="0">
                <a:hlinkClick r:id="rId3"/>
              </a:rPr>
              <a:t>www.qtdrugs.org</a:t>
            </a:r>
            <a:r>
              <a:rPr lang="en-US" dirty="0" smtClean="0"/>
              <a:t>)</a:t>
            </a:r>
          </a:p>
        </p:txBody>
      </p:sp>
      <p:pic>
        <p:nvPicPr>
          <p:cNvPr id="7170" name="Picture 2" descr="Figure 3: Mean Levofloxacin Plasma Concentration vs. Time Profile: 500 mg"/>
          <p:cNvPicPr>
            <a:picLocks noChangeAspect="1" noChangeArrowheads="1"/>
          </p:cNvPicPr>
          <p:nvPr/>
        </p:nvPicPr>
        <p:blipFill>
          <a:blip r:embed="rId4"/>
          <a:srcRect/>
          <a:stretch>
            <a:fillRect/>
          </a:stretch>
        </p:blipFill>
        <p:spPr bwMode="auto">
          <a:xfrm>
            <a:off x="6096000" y="4114800"/>
            <a:ext cx="2776409" cy="2590800"/>
          </a:xfrm>
          <a:prstGeom prst="rect">
            <a:avLst/>
          </a:prstGeom>
          <a:noFill/>
        </p:spPr>
      </p:pic>
      <p:sp>
        <p:nvSpPr>
          <p:cNvPr id="6" name="Action Button: Home 5">
            <a:hlinkClick r:id="rId5" action="ppaction://hlinksldjump" highlightClick="1"/>
          </p:cNvPr>
          <p:cNvSpPr/>
          <p:nvPr/>
        </p:nvSpPr>
        <p:spPr>
          <a:xfrm>
            <a:off x="228600" y="62484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a:t>CYP2D6</a:t>
            </a:r>
          </a:p>
        </p:txBody>
      </p:sp>
      <p:sp>
        <p:nvSpPr>
          <p:cNvPr id="98307" name="Rectangle 3"/>
          <p:cNvSpPr>
            <a:spLocks noGrp="1" noChangeArrowheads="1"/>
          </p:cNvSpPr>
          <p:nvPr>
            <p:ph sz="quarter" idx="1"/>
          </p:nvPr>
        </p:nvSpPr>
        <p:spPr/>
        <p:txBody>
          <a:bodyPr/>
          <a:lstStyle/>
          <a:p>
            <a:pPr>
              <a:lnSpc>
                <a:spcPct val="80000"/>
              </a:lnSpc>
            </a:pPr>
            <a:r>
              <a:rPr lang="en-US" sz="2000" dirty="0"/>
              <a:t>CYP2D6 shows the largest </a:t>
            </a:r>
            <a:r>
              <a:rPr lang="en-US" sz="2000" dirty="0" err="1" smtClean="0">
                <a:effectLst/>
              </a:rPr>
              <a:t>phenotypical</a:t>
            </a:r>
            <a:r>
              <a:rPr lang="en-US" sz="2000" dirty="0" smtClean="0">
                <a:effectLst/>
              </a:rPr>
              <a:t> </a:t>
            </a:r>
            <a:r>
              <a:rPr lang="en-US" sz="2000" dirty="0">
                <a:effectLst/>
              </a:rPr>
              <a:t>variability amongst the CYPs, largely due to genetic polymorphism. </a:t>
            </a:r>
          </a:p>
          <a:p>
            <a:pPr>
              <a:lnSpc>
                <a:spcPct val="80000"/>
              </a:lnSpc>
            </a:pPr>
            <a:r>
              <a:rPr lang="en-US" sz="2000" dirty="0">
                <a:effectLst/>
              </a:rPr>
              <a:t>The CYP2D6 function in any individual patient may be described as one of the following:</a:t>
            </a:r>
          </a:p>
          <a:p>
            <a:pPr lvl="1">
              <a:lnSpc>
                <a:spcPct val="80000"/>
              </a:lnSpc>
            </a:pPr>
            <a:r>
              <a:rPr lang="en-US" sz="1800" dirty="0">
                <a:effectLst/>
              </a:rPr>
              <a:t>extensive </a:t>
            </a:r>
            <a:r>
              <a:rPr lang="en-US" sz="1800" dirty="0" err="1">
                <a:effectLst/>
              </a:rPr>
              <a:t>metaboliser</a:t>
            </a:r>
            <a:r>
              <a:rPr lang="en-US" sz="1800" dirty="0">
                <a:effectLst/>
              </a:rPr>
              <a:t> - these subjects have normal or reduced CYP2D6 function </a:t>
            </a:r>
          </a:p>
          <a:p>
            <a:pPr lvl="1">
              <a:lnSpc>
                <a:spcPct val="80000"/>
              </a:lnSpc>
            </a:pPr>
            <a:r>
              <a:rPr lang="en-US" sz="1800" dirty="0">
                <a:effectLst/>
              </a:rPr>
              <a:t>poor </a:t>
            </a:r>
            <a:r>
              <a:rPr lang="en-US" sz="1800" dirty="0" err="1">
                <a:effectLst/>
              </a:rPr>
              <a:t>metaboliser</a:t>
            </a:r>
            <a:r>
              <a:rPr lang="en-US" sz="1800" dirty="0">
                <a:effectLst/>
              </a:rPr>
              <a:t> - these subjects have no CYP2D6 function </a:t>
            </a:r>
          </a:p>
          <a:p>
            <a:pPr lvl="1">
              <a:lnSpc>
                <a:spcPct val="80000"/>
              </a:lnSpc>
            </a:pPr>
            <a:r>
              <a:rPr lang="en-US" sz="1800" dirty="0" err="1">
                <a:effectLst/>
              </a:rPr>
              <a:t>ultrarapid</a:t>
            </a:r>
            <a:r>
              <a:rPr lang="en-US" sz="1800" dirty="0">
                <a:effectLst/>
              </a:rPr>
              <a:t> </a:t>
            </a:r>
            <a:r>
              <a:rPr lang="en-US" sz="1800" dirty="0" err="1">
                <a:effectLst/>
              </a:rPr>
              <a:t>metaboliser</a:t>
            </a:r>
            <a:r>
              <a:rPr lang="en-US" sz="1800" dirty="0">
                <a:effectLst/>
              </a:rPr>
              <a:t> - these subjects have multiple copies of the </a:t>
            </a:r>
            <a:r>
              <a:rPr lang="en-US" sz="1800" i="1" dirty="0">
                <a:effectLst/>
              </a:rPr>
              <a:t>CYP2D6</a:t>
            </a:r>
            <a:r>
              <a:rPr lang="en-US" sz="1800" dirty="0">
                <a:effectLst/>
              </a:rPr>
              <a:t> gene expressed, and therefore greater-than-normal CYP2D6 function </a:t>
            </a:r>
          </a:p>
          <a:p>
            <a:pPr>
              <a:lnSpc>
                <a:spcPct val="80000"/>
              </a:lnSpc>
            </a:pPr>
            <a:r>
              <a:rPr lang="en-US" sz="2000" dirty="0"/>
              <a:t>6-10% of Caucasians may be 2D6 poor </a:t>
            </a:r>
            <a:r>
              <a:rPr lang="en-US" sz="2000" dirty="0" err="1"/>
              <a:t>metabolisers</a:t>
            </a:r>
            <a:endParaRPr lang="en-US" sz="2000" dirty="0"/>
          </a:p>
          <a:p>
            <a:pPr>
              <a:lnSpc>
                <a:spcPct val="80000"/>
              </a:lnSpc>
            </a:pPr>
            <a:r>
              <a:rPr lang="en-US" sz="2000" dirty="0" err="1">
                <a:effectLst/>
              </a:rPr>
              <a:t>Amplichip</a:t>
            </a:r>
            <a:r>
              <a:rPr lang="en-US" sz="2000" dirty="0">
                <a:effectLst/>
              </a:rPr>
              <a:t> - automated determination of a patient's CYP2D6 (or CYP2C19) genotype</a:t>
            </a:r>
            <a:r>
              <a:rPr lang="en-US" sz="2000" dirty="0"/>
              <a:t>. </a:t>
            </a:r>
          </a:p>
          <a:p>
            <a:pPr lvl="1">
              <a:lnSpc>
                <a:spcPct val="80000"/>
              </a:lnSpc>
            </a:pPr>
            <a:r>
              <a:rPr lang="en-US" sz="1800" dirty="0"/>
              <a:t>Genotype assays do not give information on the phenotype and therefore cannot identify </a:t>
            </a:r>
            <a:r>
              <a:rPr lang="en-US" sz="1800" dirty="0" err="1"/>
              <a:t>ultrarapid</a:t>
            </a:r>
            <a:r>
              <a:rPr lang="en-US" sz="1800" dirty="0"/>
              <a:t> </a:t>
            </a:r>
            <a:r>
              <a:rPr lang="en-US" sz="1800" dirty="0" err="1"/>
              <a:t>metabolisers</a:t>
            </a:r>
            <a:r>
              <a:rPr lang="en-US" sz="1800" dirty="0"/>
              <a:t>. </a:t>
            </a:r>
          </a:p>
        </p:txBody>
      </p:sp>
      <p:sp>
        <p:nvSpPr>
          <p:cNvPr id="4" name="Action Button: Home 3">
            <a:hlinkClick r:id="rId3"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srcRect/>
          <a:stretch>
            <a:fillRect/>
          </a:stretch>
        </p:blipFill>
        <p:spPr bwMode="auto">
          <a:xfrm>
            <a:off x="6308725" y="6275388"/>
            <a:ext cx="2630488" cy="438150"/>
          </a:xfrm>
          <a:prstGeom prst="rect">
            <a:avLst/>
          </a:prstGeom>
          <a:noFill/>
        </p:spPr>
      </p:pic>
      <p:pic>
        <p:nvPicPr>
          <p:cNvPr id="6147" name="Picture 3"/>
          <p:cNvPicPr>
            <a:picLocks noChangeAspect="1" noChangeArrowheads="1"/>
          </p:cNvPicPr>
          <p:nvPr/>
        </p:nvPicPr>
        <p:blipFill>
          <a:blip r:embed="rId4"/>
          <a:srcRect/>
          <a:stretch>
            <a:fillRect/>
          </a:stretch>
        </p:blipFill>
        <p:spPr bwMode="auto">
          <a:xfrm>
            <a:off x="3048000" y="685800"/>
            <a:ext cx="3197225" cy="5191125"/>
          </a:xfrm>
          <a:prstGeom prst="rect">
            <a:avLst/>
          </a:prstGeom>
          <a:noFill/>
          <a:ln w="3175">
            <a:solidFill>
              <a:srgbClr val="000000"/>
            </a:solidFill>
            <a:miter lim="800000"/>
            <a:headEnd/>
            <a:tailEnd/>
          </a:ln>
        </p:spPr>
      </p:pic>
      <p:sp>
        <p:nvSpPr>
          <p:cNvPr id="6148" name="Text Box 4"/>
          <p:cNvSpPr txBox="1">
            <a:spLocks noChangeArrowheads="1"/>
          </p:cNvSpPr>
          <p:nvPr/>
        </p:nvSpPr>
        <p:spPr bwMode="auto">
          <a:xfrm>
            <a:off x="3063875" y="5975350"/>
            <a:ext cx="6613525" cy="1588"/>
          </a:xfrm>
          <a:prstGeom prst="rect">
            <a:avLst/>
          </a:prstGeom>
          <a:noFill/>
          <a:ln w="9525">
            <a:noFill/>
            <a:miter lim="800000"/>
            <a:headEnd/>
            <a:tailEnd/>
          </a:ln>
        </p:spPr>
        <p:txBody>
          <a:bodyPr lIns="0" tIns="0" rIns="0" bIns="0">
            <a:spAutoFit/>
          </a:bodyPr>
          <a:lstStyle/>
          <a:p>
            <a:pP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1100" b="1">
                <a:solidFill>
                  <a:srgbClr val="FFFFFF"/>
                </a:solidFill>
              </a:rPr>
              <a:t>Wilkinson, G. R. N Engl J Med 2005;352:2211-2221</a:t>
            </a:r>
          </a:p>
        </p:txBody>
      </p:sp>
      <p:sp>
        <p:nvSpPr>
          <p:cNvPr id="6149" name="Text Box 5"/>
          <p:cNvSpPr txBox="1">
            <a:spLocks noChangeArrowheads="1"/>
          </p:cNvSpPr>
          <p:nvPr/>
        </p:nvSpPr>
        <p:spPr bwMode="auto">
          <a:xfrm>
            <a:off x="163513" y="161925"/>
            <a:ext cx="8816975" cy="654050"/>
          </a:xfrm>
          <a:prstGeom prst="rect">
            <a:avLst/>
          </a:prstGeom>
          <a:noFill/>
          <a:ln w="9525">
            <a:noFill/>
            <a:miter lim="800000"/>
            <a:headEnd/>
            <a:tailEnd/>
          </a:ln>
        </p:spPr>
        <p:txBody>
          <a:bodyPr lIns="0" tIns="0" rIns="0" bIns="0" anchor="ctr" anchorCtr="1">
            <a:spAutoFit/>
          </a:bodyPr>
          <a:lstStyle/>
          <a:p>
            <a:pPr algn="ct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pPr>
            <a:r>
              <a:rPr lang="en-GB" sz="1500" b="1">
                <a:solidFill>
                  <a:srgbClr val="FFFFFF"/>
                </a:solidFill>
              </a:rPr>
              <a:t>Common Drug Substrates and Clinically Important Inhibitors of CYP2D6</a:t>
            </a:r>
          </a:p>
        </p:txBody>
      </p:sp>
      <p:sp>
        <p:nvSpPr>
          <p:cNvPr id="6152" name="Oval 8"/>
          <p:cNvSpPr>
            <a:spLocks noChangeArrowheads="1"/>
          </p:cNvSpPr>
          <p:nvPr/>
        </p:nvSpPr>
        <p:spPr bwMode="auto">
          <a:xfrm>
            <a:off x="2895600" y="4800600"/>
            <a:ext cx="1600200" cy="609600"/>
          </a:xfrm>
          <a:prstGeom prst="ellipse">
            <a:avLst/>
          </a:prstGeom>
          <a:noFill/>
          <a:ln w="9525">
            <a:solidFill>
              <a:srgbClr val="FF0000"/>
            </a:solidFill>
            <a:round/>
            <a:headEnd/>
            <a:tailEnd/>
          </a:ln>
          <a:effectLst/>
        </p:spPr>
        <p:txBody>
          <a:bodyPr wrap="none" anchor="ctr"/>
          <a:lstStyle/>
          <a:p>
            <a:endParaRPr lang="en-US"/>
          </a:p>
        </p:txBody>
      </p:sp>
      <p:sp>
        <p:nvSpPr>
          <p:cNvPr id="6154" name="Oval 10"/>
          <p:cNvSpPr>
            <a:spLocks noChangeArrowheads="1"/>
          </p:cNvSpPr>
          <p:nvPr/>
        </p:nvSpPr>
        <p:spPr bwMode="auto">
          <a:xfrm>
            <a:off x="2590800" y="3886200"/>
            <a:ext cx="3581400" cy="990600"/>
          </a:xfrm>
          <a:prstGeom prst="ellipse">
            <a:avLst/>
          </a:prstGeom>
          <a:noFill/>
          <a:ln w="9525">
            <a:solidFill>
              <a:srgbClr val="FF0000"/>
            </a:solidFill>
            <a:round/>
            <a:headEnd/>
            <a:tailEnd/>
          </a:ln>
          <a:effectLst/>
        </p:spPr>
        <p:txBody>
          <a:bodyPr wrap="none" anchor="ctr"/>
          <a:lstStyle/>
          <a:p>
            <a:endParaRPr lang="en-US"/>
          </a:p>
        </p:txBody>
      </p:sp>
      <p:sp>
        <p:nvSpPr>
          <p:cNvPr id="6155" name="Oval 11"/>
          <p:cNvSpPr>
            <a:spLocks noChangeArrowheads="1"/>
          </p:cNvSpPr>
          <p:nvPr/>
        </p:nvSpPr>
        <p:spPr bwMode="auto">
          <a:xfrm>
            <a:off x="2819400" y="2438400"/>
            <a:ext cx="2057400" cy="914400"/>
          </a:xfrm>
          <a:prstGeom prst="ellipse">
            <a:avLst/>
          </a:prstGeom>
          <a:noFill/>
          <a:ln w="9525">
            <a:solidFill>
              <a:srgbClr val="FF0000"/>
            </a:solidFill>
            <a:round/>
            <a:headEnd/>
            <a:tailEnd/>
          </a:ln>
          <a:effectLst/>
        </p:spPr>
        <p:txBody>
          <a:bodyPr wrap="none" anchor="ctr"/>
          <a:lstStyle/>
          <a:p>
            <a:endParaRPr lang="en-US"/>
          </a:p>
        </p:txBody>
      </p:sp>
      <p:sp>
        <p:nvSpPr>
          <p:cNvPr id="9" name="Action Button: Home 8">
            <a:hlinkClick r:id="rId5"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52400" y="152400"/>
            <a:ext cx="3431580" cy="369332"/>
          </a:xfrm>
          <a:prstGeom prst="rect">
            <a:avLst/>
          </a:prstGeom>
        </p:spPr>
        <p:txBody>
          <a:bodyPr wrap="none">
            <a:spAutoFit/>
          </a:bodyPr>
          <a:lstStyle/>
          <a:p>
            <a:r>
              <a:rPr lang="en-US" dirty="0" smtClean="0">
                <a:hlinkClick r:id="rId6"/>
              </a:rPr>
              <a:t>http://www.drug-interactions.com</a:t>
            </a:r>
            <a:endParaRPr lang="en-US" dirty="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3"/>
          <a:srcRect/>
          <a:stretch>
            <a:fillRect/>
          </a:stretch>
        </p:blipFill>
        <p:spPr bwMode="auto">
          <a:xfrm>
            <a:off x="6308725" y="6275388"/>
            <a:ext cx="2630488" cy="438150"/>
          </a:xfrm>
          <a:prstGeom prst="rect">
            <a:avLst/>
          </a:prstGeom>
          <a:noFill/>
        </p:spPr>
      </p:pic>
      <p:pic>
        <p:nvPicPr>
          <p:cNvPr id="24579" name="Picture 3"/>
          <p:cNvPicPr>
            <a:picLocks noChangeAspect="1" noChangeArrowheads="1"/>
          </p:cNvPicPr>
          <p:nvPr/>
        </p:nvPicPr>
        <p:blipFill>
          <a:blip r:embed="rId4"/>
          <a:srcRect/>
          <a:stretch>
            <a:fillRect/>
          </a:stretch>
        </p:blipFill>
        <p:spPr bwMode="auto">
          <a:xfrm>
            <a:off x="1266825" y="1100138"/>
            <a:ext cx="6611938" cy="4659312"/>
          </a:xfrm>
          <a:prstGeom prst="rect">
            <a:avLst/>
          </a:prstGeom>
          <a:noFill/>
        </p:spPr>
      </p:pic>
      <p:sp>
        <p:nvSpPr>
          <p:cNvPr id="24580" name="Text Box 4"/>
          <p:cNvSpPr txBox="1">
            <a:spLocks noChangeArrowheads="1"/>
          </p:cNvSpPr>
          <p:nvPr/>
        </p:nvSpPr>
        <p:spPr bwMode="auto">
          <a:xfrm>
            <a:off x="1266825" y="5856288"/>
            <a:ext cx="6611938" cy="1587"/>
          </a:xfrm>
          <a:prstGeom prst="rect">
            <a:avLst/>
          </a:prstGeom>
          <a:noFill/>
          <a:ln w="9525">
            <a:noFill/>
            <a:miter lim="800000"/>
            <a:headEnd/>
            <a:tailEnd/>
          </a:ln>
        </p:spPr>
        <p:txBody>
          <a:bodyPr lIns="0" tIns="0" rIns="0" bIns="0">
            <a:spAutoFit/>
          </a:bodyPr>
          <a:lstStyle/>
          <a:p>
            <a:pP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1100" b="1">
                <a:solidFill>
                  <a:srgbClr val="FFFFFF"/>
                </a:solidFill>
              </a:rPr>
              <a:t>Boyer, E. W. et al. N Engl J Med 2005;352:1112-1120</a:t>
            </a:r>
          </a:p>
        </p:txBody>
      </p:sp>
      <p:sp>
        <p:nvSpPr>
          <p:cNvPr id="24581" name="Text Box 5"/>
          <p:cNvSpPr txBox="1">
            <a:spLocks noChangeArrowheads="1"/>
          </p:cNvSpPr>
          <p:nvPr/>
        </p:nvSpPr>
        <p:spPr bwMode="auto">
          <a:xfrm>
            <a:off x="163513" y="161925"/>
            <a:ext cx="8816975" cy="773113"/>
          </a:xfrm>
          <a:prstGeom prst="rect">
            <a:avLst/>
          </a:prstGeom>
          <a:noFill/>
          <a:ln w="9525">
            <a:noFill/>
            <a:miter lim="800000"/>
            <a:headEnd/>
            <a:tailEnd/>
          </a:ln>
        </p:spPr>
        <p:txBody>
          <a:bodyPr lIns="0" tIns="0" rIns="0" bIns="0" anchor="ctr" anchorCtr="1">
            <a:spAutoFit/>
          </a:bodyPr>
          <a:lstStyle/>
          <a:p>
            <a:pPr algn="ct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pPr>
            <a:r>
              <a:rPr lang="en-GB" sz="1500" b="1">
                <a:solidFill>
                  <a:srgbClr val="FFFFFF"/>
                </a:solidFill>
              </a:rPr>
              <a:t>Spectrum of Clinical Findings</a:t>
            </a:r>
          </a:p>
        </p:txBody>
      </p:sp>
      <p:sp>
        <p:nvSpPr>
          <p:cNvPr id="7" name="Title 6"/>
          <p:cNvSpPr>
            <a:spLocks noGrp="1"/>
          </p:cNvSpPr>
          <p:nvPr>
            <p:ph type="title"/>
          </p:nvPr>
        </p:nvSpPr>
        <p:spPr/>
        <p:txBody>
          <a:bodyPr>
            <a:noAutofit/>
          </a:bodyPr>
          <a:lstStyle/>
          <a:p>
            <a:r>
              <a:rPr lang="en-US" sz="3200" dirty="0" smtClean="0"/>
              <a:t>Serotonin Syndrome – A Spectrum of Toxicity</a:t>
            </a:r>
            <a:endParaRPr lang="en-US" sz="32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r>
              <a:rPr lang="en-US"/>
              <a:t>Case Presentation</a:t>
            </a:r>
          </a:p>
        </p:txBody>
      </p:sp>
      <p:sp>
        <p:nvSpPr>
          <p:cNvPr id="329731" name="Rectangle 3"/>
          <p:cNvSpPr>
            <a:spLocks noGrp="1" noChangeArrowheads="1"/>
          </p:cNvSpPr>
          <p:nvPr>
            <p:ph sz="quarter" idx="1"/>
          </p:nvPr>
        </p:nvSpPr>
        <p:spPr/>
        <p:txBody>
          <a:bodyPr>
            <a:normAutofit/>
          </a:bodyPr>
          <a:lstStyle/>
          <a:p>
            <a:pPr>
              <a:lnSpc>
                <a:spcPct val="90000"/>
              </a:lnSpc>
            </a:pPr>
            <a:r>
              <a:rPr lang="en-US" sz="2600"/>
              <a:t>Patient S.L. is a 68 year old female with lifelong mental illness including institutional care.  She is brought for evaluation of possible dementia.  Current symptoms include fluctuating mental status, gait disorder, falls, urinary incontinence, daytime hypersomnolence and nocturnal sleep disturbances.</a:t>
            </a:r>
          </a:p>
          <a:p>
            <a:pPr>
              <a:lnSpc>
                <a:spcPct val="90000"/>
              </a:lnSpc>
            </a:pPr>
            <a:r>
              <a:rPr lang="en-US" sz="2600"/>
              <a:t>PMH includes DM type 2, HTN, Dyslipidemia, (?) Schizophrenia, Urinary Incontinence, Unspecified GI disorders (?gastroparesis)</a:t>
            </a:r>
          </a:p>
          <a:p>
            <a:pPr>
              <a:lnSpc>
                <a:spcPct val="90000"/>
              </a:lnSpc>
            </a:pPr>
            <a:r>
              <a:rPr lang="en-US" sz="2600"/>
              <a:t>Slept through parts of the interview.  Exam notable for pedal edema, unsteady gait, parkinsonism</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241" name="Group 89"/>
          <p:cNvGraphicFramePr>
            <a:graphicFrameLocks noGrp="1"/>
          </p:cNvGraphicFramePr>
          <p:nvPr>
            <p:ph/>
          </p:nvPr>
        </p:nvGraphicFramePr>
        <p:xfrm>
          <a:off x="457200" y="277813"/>
          <a:ext cx="8229600" cy="6332157"/>
        </p:xfrm>
        <a:graphic>
          <a:graphicData uri="http://schemas.openxmlformats.org/drawingml/2006/table">
            <a:tbl>
              <a:tblPr/>
              <a:tblGrid>
                <a:gridCol w="2057400"/>
                <a:gridCol w="2057400"/>
                <a:gridCol w="2057400"/>
                <a:gridCol w="2057400"/>
              </a:tblGrid>
              <a:tr h="7889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dirty="0" smtClean="0">
                          <a:ln>
                            <a:noFill/>
                          </a:ln>
                          <a:solidFill>
                            <a:schemeClr val="tx1"/>
                          </a:solidFill>
                          <a:effectLst/>
                          <a:latin typeface="Arial" charset="0"/>
                          <a:cs typeface="Arial" charset="0"/>
                        </a:rPr>
                        <a:t>Mild serotonin excess*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Moderate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Severe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Serotonin toxicity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95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Cognitive/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Behavioral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Restlessness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Elevated mood</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cs typeface="Arial" charset="0"/>
                        </a:rPr>
                        <a:t>Akathisia</a:t>
                      </a:r>
                      <a:endParaRPr kumimoji="0" lang="en-US" sz="12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Impaired consciousness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Mild agitation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Pressured speech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Coma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Generalized tonic-clonic seizures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Agitated delirium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24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Autonomic instability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Diaphoresis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Shivering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Fever up to 40C</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Diaphoresis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Shivering</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Sweating</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Tachycardia</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Dilated pupils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Hyperactive bowel sounds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Fever may be over 41C</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Hypotension</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Shock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525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Neuromuscular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Tremor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Myoclonus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Tremor</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cs typeface="Arial" charset="0"/>
                        </a:rPr>
                        <a:t>Myoclonus</a:t>
                      </a:r>
                      <a:endParaRPr kumimoji="0" lang="en-US" sz="12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cs typeface="Arial" charset="0"/>
                        </a:rPr>
                        <a:t>Hyperreflexia</a:t>
                      </a:r>
                      <a:r>
                        <a:rPr kumimoji="0" lang="en-US" sz="1200" b="0" i="0" u="none" strike="noStrike" cap="none" normalizeH="0" baseline="0" dirty="0" smtClean="0">
                          <a:ln>
                            <a:noFill/>
                          </a:ln>
                          <a:solidFill>
                            <a:schemeClr val="tx1"/>
                          </a:solidFill>
                          <a:effectLst/>
                          <a:latin typeface="Arial" charset="0"/>
                          <a:cs typeface="Arial" charset="0"/>
                        </a:rPr>
                        <a:t> </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Rigidity</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More notable in LE’s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Horizontal ocular </a:t>
                      </a:r>
                      <a:r>
                        <a:rPr kumimoji="0" lang="en-US" sz="1200" b="0" i="0" u="none" strike="noStrike" cap="none" normalizeH="0" baseline="0" dirty="0" err="1" smtClean="0">
                          <a:ln>
                            <a:noFill/>
                          </a:ln>
                          <a:solidFill>
                            <a:schemeClr val="tx1"/>
                          </a:solidFill>
                          <a:effectLst/>
                          <a:latin typeface="Arial" charset="0"/>
                          <a:cs typeface="Arial" charset="0"/>
                        </a:rPr>
                        <a:t>clonus</a:t>
                      </a:r>
                      <a:endParaRPr kumimoji="0" lang="en-US" sz="12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Neck posturing and turning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Rhabdomyolysis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Severe rigidity</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smtClean="0">
                          <a:ln>
                            <a:noFill/>
                          </a:ln>
                          <a:solidFill>
                            <a:schemeClr val="tx1"/>
                          </a:solidFill>
                          <a:effectLst/>
                          <a:latin typeface="Arial" charset="0"/>
                          <a:cs typeface="Arial" charset="0"/>
                        </a:rPr>
                        <a:t>Sustained clonus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9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Misc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cs typeface="Arial" charset="0"/>
                        </a:rPr>
                        <a:t>*single symptom may predominate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DIC</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Renal failure</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Transaminitis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0" i="0" u="none" strike="noStrike" cap="none" normalizeH="0" baseline="0" dirty="0" smtClean="0">
                          <a:ln>
                            <a:noFill/>
                          </a:ln>
                          <a:solidFill>
                            <a:schemeClr val="tx1"/>
                          </a:solidFill>
                          <a:effectLst/>
                          <a:latin typeface="Arial" charset="0"/>
                          <a:cs typeface="Arial" charset="0"/>
                        </a:rPr>
                        <a:t>Metabolic acidosis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9196" name="Text Box 44"/>
          <p:cNvSpPr txBox="1">
            <a:spLocks noChangeArrowheads="1"/>
          </p:cNvSpPr>
          <p:nvPr/>
        </p:nvSpPr>
        <p:spPr bwMode="auto">
          <a:xfrm>
            <a:off x="457200" y="6400800"/>
            <a:ext cx="8229600" cy="366713"/>
          </a:xfrm>
          <a:prstGeom prst="rect">
            <a:avLst/>
          </a:prstGeom>
          <a:noFill/>
          <a:ln w="9525">
            <a:noFill/>
            <a:miter lim="800000"/>
            <a:headEnd/>
            <a:tailEnd/>
          </a:ln>
          <a:effectLst/>
        </p:spPr>
        <p:txBody>
          <a:bodyPr>
            <a:spAutoFit/>
          </a:bodyPr>
          <a:lstStyle/>
          <a:p>
            <a:pPr>
              <a:spcBef>
                <a:spcPct val="50000"/>
              </a:spcBef>
            </a:pPr>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3"/>
          <a:srcRect/>
          <a:stretch>
            <a:fillRect/>
          </a:stretch>
        </p:blipFill>
        <p:spPr bwMode="auto">
          <a:xfrm>
            <a:off x="6308725" y="6275388"/>
            <a:ext cx="2630488" cy="438150"/>
          </a:xfrm>
          <a:prstGeom prst="rect">
            <a:avLst/>
          </a:prstGeom>
          <a:noFill/>
        </p:spPr>
      </p:pic>
      <p:pic>
        <p:nvPicPr>
          <p:cNvPr id="16387" name="Picture 3"/>
          <p:cNvPicPr>
            <a:picLocks noChangeAspect="1" noChangeArrowheads="1"/>
          </p:cNvPicPr>
          <p:nvPr/>
        </p:nvPicPr>
        <p:blipFill>
          <a:blip r:embed="rId4"/>
          <a:srcRect/>
          <a:stretch>
            <a:fillRect/>
          </a:stretch>
        </p:blipFill>
        <p:spPr bwMode="auto">
          <a:xfrm>
            <a:off x="1295400" y="1447800"/>
            <a:ext cx="6611938" cy="4445000"/>
          </a:xfrm>
          <a:prstGeom prst="rect">
            <a:avLst/>
          </a:prstGeom>
          <a:noFill/>
        </p:spPr>
      </p:pic>
      <p:sp>
        <p:nvSpPr>
          <p:cNvPr id="16388" name="Text Box 4"/>
          <p:cNvSpPr txBox="1">
            <a:spLocks noChangeArrowheads="1"/>
          </p:cNvSpPr>
          <p:nvPr/>
        </p:nvSpPr>
        <p:spPr bwMode="auto">
          <a:xfrm>
            <a:off x="1266825" y="5749925"/>
            <a:ext cx="6611938" cy="1588"/>
          </a:xfrm>
          <a:prstGeom prst="rect">
            <a:avLst/>
          </a:prstGeom>
          <a:noFill/>
          <a:ln w="9525">
            <a:noFill/>
            <a:miter lim="800000"/>
            <a:headEnd/>
            <a:tailEnd/>
          </a:ln>
        </p:spPr>
        <p:txBody>
          <a:bodyPr lIns="0" tIns="0" rIns="0" bIns="0">
            <a:spAutoFit/>
          </a:bodyPr>
          <a:lstStyle/>
          <a:p>
            <a:pP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Lst>
            </a:pPr>
            <a:r>
              <a:rPr lang="en-GB" sz="1100" b="1">
                <a:solidFill>
                  <a:srgbClr val="FFFFFF"/>
                </a:solidFill>
              </a:rPr>
              <a:t>Boyer, E. W. et al. N Engl J Med 2005;352:1112-1120</a:t>
            </a:r>
          </a:p>
        </p:txBody>
      </p:sp>
      <p:sp>
        <p:nvSpPr>
          <p:cNvPr id="16389" name="Text Box 5"/>
          <p:cNvSpPr txBox="1">
            <a:spLocks noChangeArrowheads="1"/>
          </p:cNvSpPr>
          <p:nvPr/>
        </p:nvSpPr>
        <p:spPr bwMode="auto">
          <a:xfrm>
            <a:off x="1828800" y="161925"/>
            <a:ext cx="5486400" cy="1253805"/>
          </a:xfrm>
          <a:prstGeom prst="rect">
            <a:avLst/>
          </a:prstGeom>
          <a:noFill/>
          <a:ln w="9525">
            <a:noFill/>
            <a:miter lim="800000"/>
            <a:headEnd/>
            <a:tailEnd/>
          </a:ln>
        </p:spPr>
        <p:txBody>
          <a:bodyPr wrap="square" lIns="0" tIns="0" rIns="0" bIns="0" anchor="ctr" anchorCtr="1">
            <a:spAutoFit/>
          </a:bodyPr>
          <a:lstStyle/>
          <a:p>
            <a:pPr algn="ctr" defTabSz="828675" hangingPunct="0">
              <a:lnSpc>
                <a:spcPct val="97000"/>
              </a:lnSpc>
              <a:buClr>
                <a:srgbClr val="FFFFFF"/>
              </a:buClr>
              <a:buSzPct val="45000"/>
              <a:buFont typeface="StarSymbol" charset="0"/>
              <a:buNone/>
              <a:tabLst>
                <a:tab pos="657225" algn="l"/>
                <a:tab pos="1312863" algn="l"/>
                <a:tab pos="1970088" algn="l"/>
                <a:tab pos="2627313" algn="l"/>
                <a:tab pos="3282950" algn="l"/>
                <a:tab pos="3940175" algn="l"/>
                <a:tab pos="4595813" algn="l"/>
                <a:tab pos="5253038" algn="l"/>
                <a:tab pos="5910263" algn="l"/>
                <a:tab pos="6565900" algn="l"/>
                <a:tab pos="7223125" algn="l"/>
                <a:tab pos="7880350" algn="l"/>
                <a:tab pos="8535988" algn="l"/>
              </a:tabLst>
            </a:pPr>
            <a:r>
              <a:rPr lang="en-GB" sz="2800" b="1" dirty="0" smtClean="0"/>
              <a:t>Findings in a Patient with Moderately </a:t>
            </a:r>
            <a:r>
              <a:rPr lang="en-GB" sz="2800" b="1" dirty="0"/>
              <a:t>Severe Serotonin Syndrome</a:t>
            </a:r>
          </a:p>
        </p:txBody>
      </p:sp>
      <p:sp>
        <p:nvSpPr>
          <p:cNvPr id="6" name="Action Button: Home 5">
            <a:hlinkClick r:id="rId5" action="ppaction://hlinksldjump" highlightClick="1"/>
          </p:cNvPr>
          <p:cNvSpPr/>
          <p:nvPr/>
        </p:nvSpPr>
        <p:spPr>
          <a:xfrm>
            <a:off x="457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Excess Tylenol</a:t>
            </a:r>
            <a:endParaRPr lang="en-US" dirty="0"/>
          </a:p>
        </p:txBody>
      </p:sp>
      <p:sp>
        <p:nvSpPr>
          <p:cNvPr id="3" name="Content Placeholder 2"/>
          <p:cNvSpPr>
            <a:spLocks noGrp="1"/>
          </p:cNvSpPr>
          <p:nvPr>
            <p:ph sz="quarter" idx="1"/>
          </p:nvPr>
        </p:nvSpPr>
        <p:spPr/>
        <p:txBody>
          <a:bodyPr>
            <a:normAutofit/>
          </a:bodyPr>
          <a:lstStyle/>
          <a:p>
            <a:r>
              <a:rPr lang="en-US" dirty="0" smtClean="0"/>
              <a:t>Maximum dose of 4000mg daily</a:t>
            </a:r>
          </a:p>
          <a:p>
            <a:r>
              <a:rPr lang="en-US" dirty="0" smtClean="0"/>
              <a:t>Often stop at 1000mg TID (3g daily)</a:t>
            </a:r>
          </a:p>
          <a:p>
            <a:pPr lvl="1"/>
            <a:r>
              <a:rPr lang="en-US" dirty="0" smtClean="0"/>
              <a:t>Some patients will develop mild, asymptomatic transaminitis even with this dose</a:t>
            </a:r>
          </a:p>
          <a:p>
            <a:r>
              <a:rPr lang="en-US" dirty="0" smtClean="0"/>
              <a:t>Inadvertent toxicity with therapeutic intent often related to Tylenol-containing opiate analgesics alone or in combination</a:t>
            </a:r>
          </a:p>
          <a:p>
            <a:r>
              <a:rPr lang="en-US" dirty="0" smtClean="0"/>
              <a:t>Watch for patients with regular alcohol use</a:t>
            </a:r>
          </a:p>
          <a:p>
            <a:r>
              <a:rPr lang="en-US" dirty="0" smtClean="0"/>
              <a:t>Can interact with warfarin and increase INR</a:t>
            </a:r>
            <a:endParaRPr lang="en-US" dirty="0"/>
          </a:p>
        </p:txBody>
      </p:sp>
      <p:sp>
        <p:nvSpPr>
          <p:cNvPr id="5" name="Action Button: Home 4">
            <a:hlinkClick r:id="rId3" action="ppaction://hlinksldjump" highlightClick="1"/>
          </p:cNvPr>
          <p:cNvSpPr/>
          <p:nvPr/>
        </p:nvSpPr>
        <p:spPr>
          <a:xfrm>
            <a:off x="8458200" y="6324600"/>
            <a:ext cx="457200" cy="381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fontScale="90000"/>
          </a:bodyPr>
          <a:lstStyle/>
          <a:p>
            <a:r>
              <a:rPr lang="en-US" sz="4000"/>
              <a:t>Practical Tips for Appropriate Drug Prescribing in Older Adults</a:t>
            </a:r>
          </a:p>
        </p:txBody>
      </p:sp>
      <p:sp>
        <p:nvSpPr>
          <p:cNvPr id="65539" name="Rectangle 3"/>
          <p:cNvSpPr>
            <a:spLocks noGrp="1" noChangeArrowheads="1"/>
          </p:cNvSpPr>
          <p:nvPr>
            <p:ph sz="quarter" idx="1"/>
          </p:nvPr>
        </p:nvSpPr>
        <p:spPr/>
        <p:txBody>
          <a:bodyPr>
            <a:normAutofit/>
          </a:bodyPr>
          <a:lstStyle/>
          <a:p>
            <a:pPr>
              <a:lnSpc>
                <a:spcPct val="90000"/>
              </a:lnSpc>
            </a:pPr>
            <a:r>
              <a:rPr lang="en-US" dirty="0"/>
              <a:t>Start low, go slow…but get there</a:t>
            </a:r>
          </a:p>
          <a:p>
            <a:pPr>
              <a:lnSpc>
                <a:spcPct val="90000"/>
              </a:lnSpc>
            </a:pPr>
            <a:r>
              <a:rPr lang="en-US" dirty="0"/>
              <a:t>Use the lowest effective dose</a:t>
            </a:r>
          </a:p>
          <a:p>
            <a:pPr>
              <a:lnSpc>
                <a:spcPct val="90000"/>
              </a:lnSpc>
            </a:pPr>
            <a:r>
              <a:rPr lang="en-US" dirty="0"/>
              <a:t>Avoid drugs with prolonged half-lives</a:t>
            </a:r>
          </a:p>
          <a:p>
            <a:pPr>
              <a:lnSpc>
                <a:spcPct val="90000"/>
              </a:lnSpc>
            </a:pPr>
            <a:r>
              <a:rPr lang="en-US" dirty="0"/>
              <a:t>Keep a list of all current prescription and over-the-counter or herbal medications</a:t>
            </a:r>
          </a:p>
          <a:p>
            <a:pPr>
              <a:lnSpc>
                <a:spcPct val="90000"/>
              </a:lnSpc>
            </a:pPr>
            <a:r>
              <a:rPr lang="en-US" dirty="0"/>
              <a:t>List the indication for each drug in the chart</a:t>
            </a:r>
          </a:p>
          <a:p>
            <a:pPr>
              <a:lnSpc>
                <a:spcPct val="90000"/>
              </a:lnSpc>
            </a:pPr>
            <a:r>
              <a:rPr lang="en-US" dirty="0"/>
              <a:t>Explain common adverse effects in advance and what to </a:t>
            </a:r>
            <a:r>
              <a:rPr lang="en-US" dirty="0" smtClean="0"/>
              <a:t>do</a:t>
            </a:r>
          </a:p>
          <a:p>
            <a:pPr>
              <a:lnSpc>
                <a:spcPct val="90000"/>
              </a:lnSpc>
            </a:pPr>
            <a:r>
              <a:rPr lang="en-US" dirty="0" smtClean="0"/>
              <a:t>Don’t be the first doctor to use a new drug, or the last…</a:t>
            </a:r>
            <a:endParaRPr lang="en-US" dirty="0"/>
          </a:p>
          <a:p>
            <a:pPr>
              <a:lnSpc>
                <a:spcPct val="90000"/>
              </a:lnSpc>
            </a:pPr>
            <a:endParaRPr lang="en-US" dirty="0"/>
          </a:p>
          <a:p>
            <a:pPr>
              <a:lnSpc>
                <a:spcPct val="90000"/>
              </a:lnSpc>
            </a:pPr>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r>
              <a:rPr lang="en-US"/>
              <a:t>Caveats</a:t>
            </a:r>
          </a:p>
        </p:txBody>
      </p:sp>
      <p:sp>
        <p:nvSpPr>
          <p:cNvPr id="374787" name="Rectangle 3"/>
          <p:cNvSpPr>
            <a:spLocks noGrp="1" noChangeArrowheads="1"/>
          </p:cNvSpPr>
          <p:nvPr>
            <p:ph sz="quarter" idx="1"/>
          </p:nvPr>
        </p:nvSpPr>
        <p:spPr/>
        <p:txBody>
          <a:bodyPr>
            <a:normAutofit lnSpcReduction="10000"/>
          </a:bodyPr>
          <a:lstStyle/>
          <a:p>
            <a:r>
              <a:rPr lang="en-US" dirty="0"/>
              <a:t>Not all older adults are the same</a:t>
            </a:r>
          </a:p>
          <a:p>
            <a:r>
              <a:rPr lang="en-US" dirty="0" smtClean="0"/>
              <a:t>‘Frailty’ </a:t>
            </a:r>
            <a:r>
              <a:rPr lang="en-US" dirty="0"/>
              <a:t>may be a better indicator than age</a:t>
            </a:r>
          </a:p>
          <a:p>
            <a:pPr lvl="1"/>
            <a:r>
              <a:rPr lang="en-US" dirty="0"/>
              <a:t>Frailty = dementia, falls, incontinence, weight loss, dependence for ADL’s</a:t>
            </a:r>
          </a:p>
          <a:p>
            <a:r>
              <a:rPr lang="en-US" dirty="0"/>
              <a:t>Goals for geriatric, frail patients are different</a:t>
            </a:r>
          </a:p>
          <a:p>
            <a:pPr lvl="1"/>
            <a:r>
              <a:rPr lang="en-US" dirty="0">
                <a:latin typeface="+mj-lt"/>
              </a:rPr>
              <a:t>Focus on functional performance, quality of life, patient’s </a:t>
            </a:r>
            <a:r>
              <a:rPr lang="en-US" dirty="0" smtClean="0">
                <a:latin typeface="+mj-lt"/>
              </a:rPr>
              <a:t>wishes</a:t>
            </a:r>
          </a:p>
          <a:p>
            <a:pPr lvl="1"/>
            <a:r>
              <a:rPr lang="en-US" dirty="0" smtClean="0">
                <a:latin typeface="+mj-lt"/>
              </a:rPr>
              <a:t>“The desire to live is the best medicine of all.”</a:t>
            </a:r>
          </a:p>
          <a:p>
            <a:pPr lvl="2"/>
            <a:r>
              <a:rPr lang="en-US" sz="2100" dirty="0" smtClean="0">
                <a:latin typeface="Calibri" pitchFamily="34" charset="0"/>
              </a:rPr>
              <a:t>Romanoff, Alexis Lawrence; Encyclopedia of Thoughts; Aphorisms 2048</a:t>
            </a:r>
            <a:endParaRPr lang="en-US" sz="700" dirty="0"/>
          </a:p>
          <a:p>
            <a:r>
              <a:rPr lang="en-US" dirty="0"/>
              <a:t>Individualized, patient-centered care is the cornerstone of geriatrics</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r>
              <a:rPr lang="en-US"/>
              <a:t>Dr. Moylan’s Drug Paradise</a:t>
            </a:r>
          </a:p>
        </p:txBody>
      </p:sp>
      <p:sp>
        <p:nvSpPr>
          <p:cNvPr id="397315" name="Rectangle 3"/>
          <p:cNvSpPr>
            <a:spLocks noGrp="1" noChangeArrowheads="1"/>
          </p:cNvSpPr>
          <p:nvPr>
            <p:ph sz="quarter" idx="1"/>
          </p:nvPr>
        </p:nvSpPr>
        <p:spPr/>
        <p:txBody>
          <a:bodyPr/>
          <a:lstStyle/>
          <a:p>
            <a:r>
              <a:rPr lang="en-US"/>
              <a:t>A master drug list</a:t>
            </a:r>
          </a:p>
          <a:p>
            <a:r>
              <a:rPr lang="en-US"/>
              <a:t>A central pharmacy</a:t>
            </a:r>
          </a:p>
          <a:p>
            <a:r>
              <a:rPr lang="en-US"/>
              <a:t>New drugs</a:t>
            </a:r>
          </a:p>
          <a:p>
            <a:pPr lvl="1"/>
            <a:r>
              <a:rPr lang="en-US"/>
              <a:t>Once daily, once monthly</a:t>
            </a:r>
          </a:p>
          <a:p>
            <a:pPr lvl="1"/>
            <a:r>
              <a:rPr lang="en-US"/>
              <a:t>No active metabolites</a:t>
            </a:r>
          </a:p>
          <a:p>
            <a:pPr lvl="1"/>
            <a:r>
              <a:rPr lang="en-US"/>
              <a:t>No drug interactions</a:t>
            </a:r>
          </a:p>
          <a:p>
            <a:pPr lvl="1"/>
            <a:r>
              <a:rPr lang="en-US"/>
              <a:t>Combination products</a:t>
            </a:r>
          </a:p>
          <a:p>
            <a:pPr lvl="1"/>
            <a:r>
              <a:rPr lang="en-US"/>
              <a:t>Minimal titrations</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r>
              <a:rPr lang="en-US" sz="3200"/>
              <a:t>References &amp; Recommended Reading</a:t>
            </a:r>
          </a:p>
        </p:txBody>
      </p:sp>
      <p:sp>
        <p:nvSpPr>
          <p:cNvPr id="378883" name="Rectangle 3"/>
          <p:cNvSpPr>
            <a:spLocks noGrp="1" noChangeArrowheads="1"/>
          </p:cNvSpPr>
          <p:nvPr>
            <p:ph sz="quarter" idx="1"/>
          </p:nvPr>
        </p:nvSpPr>
        <p:spPr/>
        <p:txBody>
          <a:bodyPr>
            <a:normAutofit/>
          </a:bodyPr>
          <a:lstStyle/>
          <a:p>
            <a:pPr>
              <a:lnSpc>
                <a:spcPct val="80000"/>
              </a:lnSpc>
            </a:pPr>
            <a:r>
              <a:rPr lang="en-US" sz="1700"/>
              <a:t>Avorn J &amp; Gurwitz JH. “Drug Use in the Nursing Home.”  Ann Intern Med.  1995; 123:195-204.</a:t>
            </a:r>
          </a:p>
          <a:p>
            <a:pPr>
              <a:lnSpc>
                <a:spcPct val="80000"/>
              </a:lnSpc>
            </a:pPr>
            <a:r>
              <a:rPr lang="en-US" sz="1700"/>
              <a:t>Beers MH.  “Explicit Criteria for Determining Potentially Inappropriate Medication Use by the Elderly.”  Arch Intern Med 1997; 157:1531-1536.</a:t>
            </a:r>
          </a:p>
          <a:p>
            <a:pPr>
              <a:lnSpc>
                <a:spcPct val="80000"/>
              </a:lnSpc>
            </a:pPr>
            <a:r>
              <a:rPr lang="en-US" sz="1700"/>
              <a:t>Bressler R &amp; Bahl JJ, “Principles of Drug Therapy for the Elderly Patient.”  Mayo Clin Proc.  2003;78:1564-1577.</a:t>
            </a:r>
          </a:p>
          <a:p>
            <a:pPr>
              <a:lnSpc>
                <a:spcPct val="80000"/>
              </a:lnSpc>
            </a:pPr>
            <a:r>
              <a:rPr lang="en-US" sz="1700"/>
              <a:t>Bootman JL, Harrison DL, Cox E. “The Health Care Cost of Drug-related Morbidity and Mortality in Nursing Home Facilities.” Arch Intern Med. 1997; 157:2089-2096.</a:t>
            </a:r>
          </a:p>
          <a:p>
            <a:pPr>
              <a:lnSpc>
                <a:spcPct val="80000"/>
              </a:lnSpc>
            </a:pPr>
            <a:r>
              <a:rPr lang="en-US" sz="1700"/>
              <a:t>Chutka DS, Takahashi PY, Hoel RW.  “Inappropriate Medications for Elderly Patients.” Mayo Clin Proc.  2004; 79:122-139.</a:t>
            </a:r>
          </a:p>
          <a:p>
            <a:pPr>
              <a:lnSpc>
                <a:spcPct val="80000"/>
              </a:lnSpc>
            </a:pPr>
            <a:r>
              <a:rPr lang="en-US" sz="1700"/>
              <a:t>Cooper JW. “Probable Adverse Drug Readctions in a Rural Nursing Home Population: A Four-year Study.” JAGS. 1996; 44:194-197.</a:t>
            </a:r>
          </a:p>
          <a:p>
            <a:pPr>
              <a:lnSpc>
                <a:spcPct val="80000"/>
              </a:lnSpc>
            </a:pPr>
            <a:r>
              <a:rPr lang="en-US" sz="1700"/>
              <a:t>Cooper JW. “Adverse Drug Reaction-related Hospitalizations of Nursing Facility Patients: A 4-year Study.”  South Med J. 1999; 92:485-490.</a:t>
            </a:r>
          </a:p>
          <a:p>
            <a:pPr>
              <a:lnSpc>
                <a:spcPct val="80000"/>
              </a:lnSpc>
            </a:pPr>
            <a:r>
              <a:rPr lang="en-US" sz="1700"/>
              <a:t>Fick DM, Cooper JW, Wade WE.  “Updating the Beers Criteria for Potentially Inappropriate Medication Use in Older Adults.”  Arch Intern Med.  2003; 163:2716-2724.</a:t>
            </a:r>
          </a:p>
          <a:p>
            <a:pPr>
              <a:lnSpc>
                <a:spcPct val="80000"/>
              </a:lnSpc>
            </a:pPr>
            <a:r>
              <a:rPr lang="en-US" sz="1700"/>
              <a:t>Hanlon JT, Schmader KE, Kornkowski MJ, et al.  “Adverse Drug Events in High Risk Older Outpatients.”  JAGS. 1997; 45: 945-948.</a:t>
            </a:r>
          </a:p>
          <a:p>
            <a:pPr>
              <a:lnSpc>
                <a:spcPct val="80000"/>
              </a:lnSpc>
            </a:pPr>
            <a:endParaRPr lang="en-US" sz="170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dirty="0" smtClean="0"/>
              <a:t>References – Serotonin Syndrome</a:t>
            </a:r>
            <a:endParaRPr lang="en-US" dirty="0"/>
          </a:p>
        </p:txBody>
      </p:sp>
      <p:sp>
        <p:nvSpPr>
          <p:cNvPr id="41987" name="Rectangle 3"/>
          <p:cNvSpPr>
            <a:spLocks noGrp="1" noChangeArrowheads="1"/>
          </p:cNvSpPr>
          <p:nvPr>
            <p:ph sz="quarter" idx="1"/>
          </p:nvPr>
        </p:nvSpPr>
        <p:spPr/>
        <p:txBody>
          <a:bodyPr/>
          <a:lstStyle/>
          <a:p>
            <a:pPr>
              <a:lnSpc>
                <a:spcPct val="80000"/>
              </a:lnSpc>
            </a:pPr>
            <a:r>
              <a:rPr lang="en-US" sz="1600" dirty="0"/>
              <a:t>Bair MJ, Robinson RL, </a:t>
            </a:r>
            <a:r>
              <a:rPr lang="en-US" sz="1600" dirty="0" err="1"/>
              <a:t>Katon</a:t>
            </a:r>
            <a:r>
              <a:rPr lang="en-US" sz="1600" dirty="0"/>
              <a:t> W, et al. “Depression and pain </a:t>
            </a:r>
            <a:r>
              <a:rPr lang="en-US" sz="1600" dirty="0" err="1"/>
              <a:t>comorbidity</a:t>
            </a:r>
            <a:r>
              <a:rPr lang="en-US" sz="1600" dirty="0"/>
              <a:t>.  A literature review.” </a:t>
            </a:r>
            <a:r>
              <a:rPr lang="en-US" sz="1600" i="1" dirty="0"/>
              <a:t>Arch Intern Med </a:t>
            </a:r>
            <a:r>
              <a:rPr lang="en-US" sz="1600" dirty="0"/>
              <a:t> 2003;63:2433-2445.</a:t>
            </a:r>
          </a:p>
          <a:p>
            <a:pPr>
              <a:lnSpc>
                <a:spcPct val="80000"/>
              </a:lnSpc>
            </a:pPr>
            <a:r>
              <a:rPr lang="en-US" sz="1600" dirty="0" err="1">
                <a:effectLst/>
              </a:rPr>
              <a:t>Birmes</a:t>
            </a:r>
            <a:r>
              <a:rPr lang="en-US" sz="1600" dirty="0">
                <a:effectLst/>
              </a:rPr>
              <a:t> P, </a:t>
            </a:r>
            <a:r>
              <a:rPr lang="en-US" sz="1600" dirty="0" err="1">
                <a:effectLst/>
              </a:rPr>
              <a:t>Coppin</a:t>
            </a:r>
            <a:r>
              <a:rPr lang="en-US" sz="1600" dirty="0">
                <a:effectLst/>
              </a:rPr>
              <a:t> D, Schmitt L, </a:t>
            </a:r>
            <a:r>
              <a:rPr lang="en-US" sz="1600" dirty="0" err="1">
                <a:effectLst/>
              </a:rPr>
              <a:t>Lauque</a:t>
            </a:r>
            <a:r>
              <a:rPr lang="en-US" sz="1600" dirty="0">
                <a:effectLst/>
              </a:rPr>
              <a:t> D.  “Serotonin </a:t>
            </a:r>
            <a:r>
              <a:rPr lang="en-US" sz="1600" dirty="0" err="1">
                <a:effectLst/>
              </a:rPr>
              <a:t>syndrome:a</a:t>
            </a:r>
            <a:r>
              <a:rPr lang="en-US" sz="1600" dirty="0">
                <a:effectLst/>
              </a:rPr>
              <a:t> brief review.” </a:t>
            </a:r>
            <a:r>
              <a:rPr lang="en-US" sz="1600" i="1" dirty="0">
                <a:effectLst/>
              </a:rPr>
              <a:t>CMAJ</a:t>
            </a:r>
            <a:r>
              <a:rPr lang="en-US" sz="1600" dirty="0">
                <a:effectLst/>
              </a:rPr>
              <a:t> 2003;168:1439-1442.</a:t>
            </a:r>
          </a:p>
          <a:p>
            <a:pPr>
              <a:lnSpc>
                <a:spcPct val="80000"/>
              </a:lnSpc>
            </a:pPr>
            <a:r>
              <a:rPr lang="en-US" sz="1600" dirty="0"/>
              <a:t>Boyer EW, Shannon M. “The Serotonin Syndrome.”. 2005;352:1112-112o. </a:t>
            </a:r>
            <a:r>
              <a:rPr lang="en-US" sz="1600" i="1" dirty="0"/>
              <a:t>N </a:t>
            </a:r>
            <a:r>
              <a:rPr lang="en-US" sz="1600" i="1" dirty="0" err="1"/>
              <a:t>Engl</a:t>
            </a:r>
            <a:r>
              <a:rPr lang="en-US" sz="1600" i="1" dirty="0"/>
              <a:t> J Med</a:t>
            </a:r>
            <a:endParaRPr lang="en-US" sz="1600" dirty="0"/>
          </a:p>
          <a:p>
            <a:pPr>
              <a:lnSpc>
                <a:spcPct val="80000"/>
              </a:lnSpc>
            </a:pPr>
            <a:r>
              <a:rPr lang="en-US" sz="1600" dirty="0" err="1"/>
              <a:t>Gnanadesigan</a:t>
            </a:r>
            <a:r>
              <a:rPr lang="en-US" sz="1600" dirty="0"/>
              <a:t> N, Espinoza RT, Smith R, et. al. “Interaction of </a:t>
            </a:r>
            <a:r>
              <a:rPr lang="en-US" sz="1600" dirty="0" err="1"/>
              <a:t>serotonergic</a:t>
            </a:r>
            <a:r>
              <a:rPr lang="en-US" sz="1600" dirty="0"/>
              <a:t> antidepressants and </a:t>
            </a:r>
            <a:r>
              <a:rPr lang="en-US" sz="1600" dirty="0" err="1"/>
              <a:t>opioid</a:t>
            </a:r>
            <a:r>
              <a:rPr lang="en-US" sz="1600" dirty="0"/>
              <a:t> analgesics: is serotonin syndrome going undetected?” </a:t>
            </a:r>
            <a:r>
              <a:rPr lang="en-US" sz="1600" i="1" dirty="0"/>
              <a:t>J Am Med Dir Assoc</a:t>
            </a:r>
            <a:r>
              <a:rPr lang="en-US" sz="1600" dirty="0"/>
              <a:t> 2005;6:265-269.</a:t>
            </a:r>
          </a:p>
          <a:p>
            <a:pPr>
              <a:lnSpc>
                <a:spcPct val="80000"/>
              </a:lnSpc>
            </a:pPr>
            <a:r>
              <a:rPr lang="en-US" sz="1600" dirty="0"/>
              <a:t>Gillman PK.  “The spectrum concept of serotonin toxicity (letter).” </a:t>
            </a:r>
            <a:r>
              <a:rPr lang="en-US" sz="1600" i="1" dirty="0"/>
              <a:t>Pain Med</a:t>
            </a:r>
            <a:r>
              <a:rPr lang="en-US" sz="1600" dirty="0"/>
              <a:t> 2004;5:231-232.</a:t>
            </a:r>
          </a:p>
          <a:p>
            <a:pPr>
              <a:lnSpc>
                <a:spcPct val="80000"/>
              </a:lnSpc>
            </a:pPr>
            <a:r>
              <a:rPr lang="en-US" sz="1600" dirty="0" err="1"/>
              <a:t>Kitson</a:t>
            </a:r>
            <a:r>
              <a:rPr lang="en-US" sz="1600" dirty="0"/>
              <a:t> R, Carr B.  “Tramadol and severe serotonin syndrome (letter).” </a:t>
            </a:r>
            <a:r>
              <a:rPr lang="en-US" sz="1600" i="1" dirty="0" err="1"/>
              <a:t>Anaesthesia</a:t>
            </a:r>
            <a:r>
              <a:rPr lang="en-US" sz="1600" dirty="0"/>
              <a:t>  2005;60:934-935.</a:t>
            </a:r>
          </a:p>
          <a:p>
            <a:pPr>
              <a:lnSpc>
                <a:spcPct val="80000"/>
              </a:lnSpc>
            </a:pPr>
            <a:r>
              <a:rPr lang="en-US" sz="1600" dirty="0" err="1"/>
              <a:t>Mahlberg</a:t>
            </a:r>
            <a:r>
              <a:rPr lang="en-US" sz="1600" dirty="0"/>
              <a:t> R, Kunz D, </a:t>
            </a:r>
            <a:r>
              <a:rPr lang="en-US" sz="1600" dirty="0" err="1"/>
              <a:t>Sasse</a:t>
            </a:r>
            <a:r>
              <a:rPr lang="en-US" sz="1600" dirty="0"/>
              <a:t> J, </a:t>
            </a:r>
            <a:r>
              <a:rPr lang="en-US" sz="1600" dirty="0" err="1"/>
              <a:t>Kirchheiner</a:t>
            </a:r>
            <a:r>
              <a:rPr lang="en-US" sz="1600" dirty="0"/>
              <a:t> J.  “Serotonin syndrome with tramadol and citalopram (letter).”  </a:t>
            </a:r>
            <a:r>
              <a:rPr lang="en-US" sz="1600" i="1" dirty="0"/>
              <a:t>Am J Psychiatry</a:t>
            </a:r>
            <a:r>
              <a:rPr lang="en-US" sz="1600" dirty="0"/>
              <a:t> 2004;161:1129.</a:t>
            </a:r>
          </a:p>
          <a:p>
            <a:pPr>
              <a:lnSpc>
                <a:spcPct val="80000"/>
              </a:lnSpc>
            </a:pPr>
            <a:r>
              <a:rPr lang="en-US" sz="1600" dirty="0"/>
              <a:t>Smith MT, Levin HM, Bare WW, et al.  “Acetaminophen extra strength capsules versus propoxyphene compound-65 versus placebo: a double-blind study of effectiveness and safety.”  </a:t>
            </a:r>
            <a:r>
              <a:rPr lang="en-US" sz="1600" i="1" dirty="0" err="1"/>
              <a:t>Curr</a:t>
            </a:r>
            <a:r>
              <a:rPr lang="en-US" sz="1600" i="1" dirty="0"/>
              <a:t> </a:t>
            </a:r>
            <a:r>
              <a:rPr lang="en-US" sz="1600" i="1" dirty="0" err="1"/>
              <a:t>Ther</a:t>
            </a:r>
            <a:r>
              <a:rPr lang="en-US" sz="1600" i="1" dirty="0"/>
              <a:t> Res </a:t>
            </a:r>
            <a:r>
              <a:rPr lang="en-US" sz="1600" i="1" dirty="0" err="1"/>
              <a:t>Clin</a:t>
            </a:r>
            <a:r>
              <a:rPr lang="en-US" sz="1600" i="1" dirty="0"/>
              <a:t> Exp</a:t>
            </a:r>
            <a:r>
              <a:rPr lang="en-US" sz="1600" dirty="0"/>
              <a:t>.  1975;17:452-459.</a:t>
            </a:r>
          </a:p>
          <a:p>
            <a:pPr>
              <a:lnSpc>
                <a:spcPct val="80000"/>
              </a:lnSpc>
            </a:pPr>
            <a:endParaRPr lang="en-US" sz="16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en-US"/>
              <a:t>Case Presentation: Medications</a:t>
            </a:r>
          </a:p>
        </p:txBody>
      </p:sp>
      <p:sp>
        <p:nvSpPr>
          <p:cNvPr id="381956" name="Rectangle 4"/>
          <p:cNvSpPr>
            <a:spLocks noGrp="1" noChangeArrowheads="1"/>
          </p:cNvSpPr>
          <p:nvPr>
            <p:ph sz="quarter" idx="1"/>
          </p:nvPr>
        </p:nvSpPr>
        <p:spPr/>
        <p:txBody>
          <a:bodyPr/>
          <a:lstStyle/>
          <a:p>
            <a:pPr>
              <a:lnSpc>
                <a:spcPct val="80000"/>
              </a:lnSpc>
            </a:pPr>
            <a:r>
              <a:rPr lang="en-US" sz="1700"/>
              <a:t>Prevacid</a:t>
            </a:r>
          </a:p>
          <a:p>
            <a:pPr>
              <a:lnSpc>
                <a:spcPct val="80000"/>
              </a:lnSpc>
            </a:pPr>
            <a:r>
              <a:rPr lang="en-US" sz="1700"/>
              <a:t>Lantus Insulin </a:t>
            </a:r>
          </a:p>
          <a:p>
            <a:pPr>
              <a:lnSpc>
                <a:spcPct val="80000"/>
              </a:lnSpc>
            </a:pPr>
            <a:r>
              <a:rPr lang="en-US" sz="1700"/>
              <a:t>Sliding Scale Insulin QID</a:t>
            </a:r>
          </a:p>
          <a:p>
            <a:pPr>
              <a:lnSpc>
                <a:spcPct val="80000"/>
              </a:lnSpc>
            </a:pPr>
            <a:r>
              <a:rPr lang="en-US" sz="1700"/>
              <a:t>Metformin (BID)</a:t>
            </a:r>
          </a:p>
          <a:p>
            <a:pPr>
              <a:lnSpc>
                <a:spcPct val="80000"/>
              </a:lnSpc>
            </a:pPr>
            <a:r>
              <a:rPr lang="en-US" sz="1700"/>
              <a:t>Allegra</a:t>
            </a:r>
          </a:p>
          <a:p>
            <a:pPr>
              <a:lnSpc>
                <a:spcPct val="80000"/>
              </a:lnSpc>
            </a:pPr>
            <a:r>
              <a:rPr lang="en-US" sz="1700"/>
              <a:t>Aspirin</a:t>
            </a:r>
          </a:p>
          <a:p>
            <a:pPr>
              <a:lnSpc>
                <a:spcPct val="80000"/>
              </a:lnSpc>
            </a:pPr>
            <a:r>
              <a:rPr lang="en-US" sz="1700"/>
              <a:t>Lasix (BID)</a:t>
            </a:r>
          </a:p>
          <a:p>
            <a:pPr>
              <a:lnSpc>
                <a:spcPct val="80000"/>
              </a:lnSpc>
            </a:pPr>
            <a:r>
              <a:rPr lang="en-US" sz="1700"/>
              <a:t>Potassium chloride</a:t>
            </a:r>
          </a:p>
          <a:p>
            <a:pPr>
              <a:lnSpc>
                <a:spcPct val="80000"/>
              </a:lnSpc>
            </a:pPr>
            <a:r>
              <a:rPr lang="en-US" sz="1700"/>
              <a:t>Lisinopril</a:t>
            </a:r>
          </a:p>
          <a:p>
            <a:pPr>
              <a:lnSpc>
                <a:spcPct val="80000"/>
              </a:lnSpc>
            </a:pPr>
            <a:r>
              <a:rPr lang="en-US" sz="1700"/>
              <a:t>Synthroid</a:t>
            </a:r>
          </a:p>
          <a:p>
            <a:pPr>
              <a:lnSpc>
                <a:spcPct val="80000"/>
              </a:lnSpc>
            </a:pPr>
            <a:r>
              <a:rPr lang="en-US" sz="1700"/>
              <a:t>Fosamax</a:t>
            </a:r>
          </a:p>
          <a:p>
            <a:pPr>
              <a:lnSpc>
                <a:spcPct val="80000"/>
              </a:lnSpc>
            </a:pPr>
            <a:r>
              <a:rPr lang="en-US" sz="1700"/>
              <a:t>Advair (BID)</a:t>
            </a:r>
          </a:p>
          <a:p>
            <a:pPr>
              <a:lnSpc>
                <a:spcPct val="80000"/>
              </a:lnSpc>
            </a:pPr>
            <a:r>
              <a:rPr lang="en-US" sz="1700"/>
              <a:t>Effexor (not XR –takes BID)</a:t>
            </a:r>
          </a:p>
          <a:p>
            <a:pPr>
              <a:lnSpc>
                <a:spcPct val="80000"/>
              </a:lnSpc>
            </a:pPr>
            <a:r>
              <a:rPr lang="en-US" sz="1700"/>
              <a:t>Lipitor</a:t>
            </a:r>
          </a:p>
          <a:p>
            <a:pPr>
              <a:lnSpc>
                <a:spcPct val="80000"/>
              </a:lnSpc>
            </a:pPr>
            <a:r>
              <a:rPr lang="en-US" sz="1700"/>
              <a:t>Metoprolol</a:t>
            </a:r>
          </a:p>
        </p:txBody>
      </p:sp>
      <p:sp>
        <p:nvSpPr>
          <p:cNvPr id="381957" name="Rectangle 5"/>
          <p:cNvSpPr>
            <a:spLocks noGrp="1" noChangeArrowheads="1"/>
          </p:cNvSpPr>
          <p:nvPr>
            <p:ph sz="quarter" idx="2"/>
          </p:nvPr>
        </p:nvSpPr>
        <p:spPr/>
        <p:txBody>
          <a:bodyPr/>
          <a:lstStyle/>
          <a:p>
            <a:pPr>
              <a:lnSpc>
                <a:spcPct val="80000"/>
              </a:lnSpc>
            </a:pPr>
            <a:r>
              <a:rPr lang="en-US" sz="1700"/>
              <a:t>Nexium</a:t>
            </a:r>
          </a:p>
          <a:p>
            <a:pPr>
              <a:lnSpc>
                <a:spcPct val="80000"/>
              </a:lnSpc>
            </a:pPr>
            <a:r>
              <a:rPr lang="en-US" sz="1700"/>
              <a:t>Actos</a:t>
            </a:r>
          </a:p>
          <a:p>
            <a:pPr>
              <a:lnSpc>
                <a:spcPct val="80000"/>
              </a:lnSpc>
            </a:pPr>
            <a:r>
              <a:rPr lang="en-US" sz="1700"/>
              <a:t>Reglan (QID)</a:t>
            </a:r>
          </a:p>
          <a:p>
            <a:pPr>
              <a:lnSpc>
                <a:spcPct val="80000"/>
              </a:lnSpc>
            </a:pPr>
            <a:r>
              <a:rPr lang="en-US" sz="1700"/>
              <a:t>Ambien</a:t>
            </a:r>
          </a:p>
          <a:p>
            <a:pPr>
              <a:lnSpc>
                <a:spcPct val="80000"/>
              </a:lnSpc>
            </a:pPr>
            <a:r>
              <a:rPr lang="en-US" sz="1700"/>
              <a:t>Alprazolam (up to QID)</a:t>
            </a:r>
          </a:p>
          <a:p>
            <a:pPr>
              <a:lnSpc>
                <a:spcPct val="80000"/>
              </a:lnSpc>
            </a:pPr>
            <a:r>
              <a:rPr lang="en-US" sz="1700"/>
              <a:t>Cozaar</a:t>
            </a:r>
          </a:p>
          <a:p>
            <a:pPr>
              <a:lnSpc>
                <a:spcPct val="80000"/>
              </a:lnSpc>
            </a:pPr>
            <a:r>
              <a:rPr lang="en-US" sz="1700"/>
              <a:t>HCTZ</a:t>
            </a:r>
          </a:p>
          <a:p>
            <a:pPr>
              <a:lnSpc>
                <a:spcPct val="80000"/>
              </a:lnSpc>
            </a:pPr>
            <a:r>
              <a:rPr lang="en-US" sz="1700"/>
              <a:t>Abilify</a:t>
            </a:r>
          </a:p>
          <a:p>
            <a:pPr>
              <a:lnSpc>
                <a:spcPct val="80000"/>
              </a:lnSpc>
            </a:pPr>
            <a:r>
              <a:rPr lang="en-US" sz="1700"/>
              <a:t>Metamucil</a:t>
            </a:r>
          </a:p>
          <a:p>
            <a:pPr>
              <a:lnSpc>
                <a:spcPct val="80000"/>
              </a:lnSpc>
            </a:pPr>
            <a:r>
              <a:rPr lang="en-US" sz="1700"/>
              <a:t>Skelaxin</a:t>
            </a:r>
          </a:p>
          <a:p>
            <a:pPr>
              <a:lnSpc>
                <a:spcPct val="80000"/>
              </a:lnSpc>
            </a:pPr>
            <a:r>
              <a:rPr lang="en-US" sz="1700"/>
              <a:t>Colace</a:t>
            </a:r>
          </a:p>
          <a:p>
            <a:pPr>
              <a:lnSpc>
                <a:spcPct val="80000"/>
              </a:lnSpc>
            </a:pPr>
            <a:r>
              <a:rPr lang="en-US" sz="1700"/>
              <a:t>Albuterol</a:t>
            </a:r>
          </a:p>
          <a:p>
            <a:pPr>
              <a:lnSpc>
                <a:spcPct val="80000"/>
              </a:lnSpc>
            </a:pPr>
            <a:r>
              <a:rPr lang="en-US" sz="1700"/>
              <a:t>Risperdal</a:t>
            </a:r>
          </a:p>
          <a:p>
            <a:pPr>
              <a:lnSpc>
                <a:spcPct val="80000"/>
              </a:lnSpc>
            </a:pPr>
            <a:endParaRPr lang="en-US" sz="170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r>
              <a:rPr lang="en-US"/>
              <a:t>Case Presentation</a:t>
            </a:r>
          </a:p>
        </p:txBody>
      </p:sp>
      <p:sp>
        <p:nvSpPr>
          <p:cNvPr id="385027" name="Rectangle 3"/>
          <p:cNvSpPr>
            <a:spLocks noGrp="1" noChangeArrowheads="1"/>
          </p:cNvSpPr>
          <p:nvPr>
            <p:ph sz="quarter" idx="1"/>
          </p:nvPr>
        </p:nvSpPr>
        <p:spPr/>
        <p:txBody>
          <a:bodyPr/>
          <a:lstStyle/>
          <a:p>
            <a:r>
              <a:rPr lang="en-US"/>
              <a:t>Patient returns in 8 weeks</a:t>
            </a:r>
          </a:p>
          <a:p>
            <a:r>
              <a:rPr lang="en-US"/>
              <a:t>Improved mental status and sleep</a:t>
            </a:r>
          </a:p>
          <a:p>
            <a:r>
              <a:rPr lang="en-US"/>
              <a:t>No longer incontinent</a:t>
            </a:r>
          </a:p>
          <a:p>
            <a:r>
              <a:rPr lang="en-US"/>
              <a:t>Improved gait</a:t>
            </a:r>
          </a:p>
          <a:p>
            <a:r>
              <a:rPr lang="en-US"/>
              <a:t>Improved mood</a:t>
            </a:r>
          </a:p>
          <a:p>
            <a:r>
              <a:rPr lang="en-US"/>
              <a:t>Daughter states “the best health my mother has been in during her entire life”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r>
              <a:rPr lang="en-US" dirty="0"/>
              <a:t>Background</a:t>
            </a:r>
          </a:p>
        </p:txBody>
      </p:sp>
      <p:sp>
        <p:nvSpPr>
          <p:cNvPr id="330755" name="Rectangle 3"/>
          <p:cNvSpPr>
            <a:spLocks noGrp="1" noChangeArrowheads="1"/>
          </p:cNvSpPr>
          <p:nvPr>
            <p:ph sz="quarter" idx="1"/>
          </p:nvPr>
        </p:nvSpPr>
        <p:spPr>
          <a:xfrm>
            <a:off x="457200" y="1600200"/>
            <a:ext cx="8229600" cy="4525963"/>
          </a:xfrm>
        </p:spPr>
        <p:txBody>
          <a:bodyPr>
            <a:normAutofit/>
          </a:bodyPr>
          <a:lstStyle/>
          <a:p>
            <a:r>
              <a:rPr lang="en-US" dirty="0"/>
              <a:t>What is the role of the internist or PCP?</a:t>
            </a:r>
          </a:p>
          <a:p>
            <a:r>
              <a:rPr lang="en-US" dirty="0"/>
              <a:t>What do our patients want from us?</a:t>
            </a:r>
          </a:p>
          <a:p>
            <a:r>
              <a:rPr lang="en-US" dirty="0"/>
              <a:t>How is geriatrics different from internal medicine?</a:t>
            </a:r>
          </a:p>
          <a:p>
            <a:r>
              <a:rPr lang="en-US" dirty="0"/>
              <a:t>Are all geriatric patients the same?</a:t>
            </a:r>
          </a:p>
          <a:p>
            <a:r>
              <a:rPr lang="en-US" dirty="0"/>
              <a:t>“Polypharmacy” is a common reason for patient dissatisfaction and for seeking geriatrics consultation</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p:txBody>
          <a:bodyPr/>
          <a:lstStyle/>
          <a:p>
            <a:r>
              <a:rPr lang="en-US"/>
              <a:t>Background</a:t>
            </a:r>
          </a:p>
        </p:txBody>
      </p:sp>
      <p:sp>
        <p:nvSpPr>
          <p:cNvPr id="350211" name="Rectangle 3"/>
          <p:cNvSpPr>
            <a:spLocks noGrp="1" noChangeArrowheads="1"/>
          </p:cNvSpPr>
          <p:nvPr>
            <p:ph sz="quarter" idx="1"/>
          </p:nvPr>
        </p:nvSpPr>
        <p:spPr/>
        <p:txBody>
          <a:bodyPr>
            <a:normAutofit/>
          </a:bodyPr>
          <a:lstStyle/>
          <a:p>
            <a:pPr>
              <a:lnSpc>
                <a:spcPct val="90000"/>
              </a:lnSpc>
            </a:pPr>
            <a:r>
              <a:rPr lang="en-US"/>
              <a:t>Medicine has largely become the practice of drug prescribing</a:t>
            </a:r>
          </a:p>
          <a:p>
            <a:pPr>
              <a:lnSpc>
                <a:spcPct val="90000"/>
              </a:lnSpc>
            </a:pPr>
            <a:r>
              <a:rPr lang="en-US"/>
              <a:t>Signs and symptoms reflexively trigger a change in pharmacologic management</a:t>
            </a:r>
          </a:p>
          <a:p>
            <a:pPr>
              <a:lnSpc>
                <a:spcPct val="90000"/>
              </a:lnSpc>
            </a:pPr>
            <a:r>
              <a:rPr lang="en-US"/>
              <a:t>Increasing emphasis on preventing iatrogenic injuries and improving safety</a:t>
            </a:r>
          </a:p>
          <a:p>
            <a:pPr>
              <a:lnSpc>
                <a:spcPct val="90000"/>
              </a:lnSpc>
            </a:pPr>
            <a:r>
              <a:rPr lang="en-US"/>
              <a:t>Increasing emphasis on implementing various guidelines for diseases</a:t>
            </a:r>
          </a:p>
          <a:p>
            <a:pPr>
              <a:lnSpc>
                <a:spcPct val="90000"/>
              </a:lnSpc>
            </a:pPr>
            <a:r>
              <a:rPr lang="en-US"/>
              <a:t>Non-pharmacologic interventions are often available but difficult to implement</a:t>
            </a:r>
          </a:p>
          <a:p>
            <a:pPr>
              <a:lnSpc>
                <a:spcPct val="90000"/>
              </a:lnSpc>
            </a:pPr>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p:txBody>
          <a:bodyPr/>
          <a:lstStyle/>
          <a:p>
            <a:r>
              <a:rPr lang="en-US" sz="3200"/>
              <a:t>Target Population for This Discussion</a:t>
            </a:r>
          </a:p>
        </p:txBody>
      </p:sp>
      <p:sp>
        <p:nvSpPr>
          <p:cNvPr id="408579" name="Rectangle 3"/>
          <p:cNvSpPr>
            <a:spLocks noGrp="1" noChangeArrowheads="1"/>
          </p:cNvSpPr>
          <p:nvPr>
            <p:ph sz="quarter" idx="1"/>
          </p:nvPr>
        </p:nvSpPr>
        <p:spPr/>
        <p:txBody>
          <a:bodyPr>
            <a:normAutofit/>
          </a:bodyPr>
          <a:lstStyle/>
          <a:p>
            <a:pPr>
              <a:lnSpc>
                <a:spcPct val="90000"/>
              </a:lnSpc>
            </a:pPr>
            <a:r>
              <a:rPr lang="en-US"/>
              <a:t>The oldest old (over 75-80)</a:t>
            </a:r>
          </a:p>
          <a:p>
            <a:pPr>
              <a:lnSpc>
                <a:spcPct val="90000"/>
              </a:lnSpc>
            </a:pPr>
            <a:r>
              <a:rPr lang="en-US"/>
              <a:t>All patients with impaired cognition</a:t>
            </a:r>
          </a:p>
          <a:p>
            <a:pPr>
              <a:lnSpc>
                <a:spcPct val="90000"/>
              </a:lnSpc>
            </a:pPr>
            <a:r>
              <a:rPr lang="en-US"/>
              <a:t>Patients taking psychoactive medications</a:t>
            </a:r>
          </a:p>
          <a:p>
            <a:pPr>
              <a:lnSpc>
                <a:spcPct val="90000"/>
              </a:lnSpc>
            </a:pPr>
            <a:r>
              <a:rPr lang="en-US"/>
              <a:t>Patients with depression</a:t>
            </a:r>
          </a:p>
          <a:p>
            <a:pPr>
              <a:lnSpc>
                <a:spcPct val="90000"/>
              </a:lnSpc>
            </a:pPr>
            <a:r>
              <a:rPr lang="en-US"/>
              <a:t>Patients with history of falls, abnormal gait, or hip fracture</a:t>
            </a:r>
          </a:p>
          <a:p>
            <a:pPr>
              <a:lnSpc>
                <a:spcPct val="90000"/>
              </a:lnSpc>
            </a:pPr>
            <a:r>
              <a:rPr lang="en-US"/>
              <a:t>Patients with weight loss</a:t>
            </a:r>
          </a:p>
          <a:p>
            <a:pPr>
              <a:lnSpc>
                <a:spcPct val="90000"/>
              </a:lnSpc>
            </a:pPr>
            <a:r>
              <a:rPr lang="en-US"/>
              <a:t>Patients with incontinence and constipation</a:t>
            </a:r>
          </a:p>
          <a:p>
            <a:pPr>
              <a:lnSpc>
                <a:spcPct val="90000"/>
              </a:lnSpc>
            </a:pPr>
            <a:r>
              <a:rPr lang="en-US"/>
              <a:t>Nursing home residents</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879</TotalTime>
  <Words>3880</Words>
  <Application>Microsoft Office PowerPoint</Application>
  <PresentationFormat>On-screen Show (4:3)</PresentationFormat>
  <Paragraphs>594</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Equity</vt:lpstr>
      <vt:lpstr>Appropriate Drug Prescribing in Older Adults</vt:lpstr>
      <vt:lpstr>Objectives</vt:lpstr>
      <vt:lpstr>Slide 3</vt:lpstr>
      <vt:lpstr>Case Presentation</vt:lpstr>
      <vt:lpstr>Case Presentation: Medications</vt:lpstr>
      <vt:lpstr>Case Presentation</vt:lpstr>
      <vt:lpstr>Background</vt:lpstr>
      <vt:lpstr>Background</vt:lpstr>
      <vt:lpstr>Target Population for This Discussion</vt:lpstr>
      <vt:lpstr>Categories of Drug Related Problems </vt:lpstr>
      <vt:lpstr>Polypharmacy </vt:lpstr>
      <vt:lpstr>Adverse Drug Reactions: Risk Factors</vt:lpstr>
      <vt:lpstr>Altered Drug Metabolism and Effects with Aging</vt:lpstr>
      <vt:lpstr>Pharmacokinetics &amp; Aging</vt:lpstr>
      <vt:lpstr>Specific Concerns in LTC</vt:lpstr>
      <vt:lpstr>Case Discussion</vt:lpstr>
      <vt:lpstr>Slide 17</vt:lpstr>
      <vt:lpstr>Strategies to Improve Compliance</vt:lpstr>
      <vt:lpstr>Iron in Older Adults</vt:lpstr>
      <vt:lpstr>Aspirin and Warfarin</vt:lpstr>
      <vt:lpstr>Digoxin</vt:lpstr>
      <vt:lpstr>Changes in Renal Function with Age</vt:lpstr>
      <vt:lpstr>Anticholinergic Medications</vt:lpstr>
      <vt:lpstr>Anticholinergic Medications</vt:lpstr>
      <vt:lpstr>Anticholinergic Antidepressants</vt:lpstr>
      <vt:lpstr>Tricyclic Antidepressants in Older Adults</vt:lpstr>
      <vt:lpstr>Antipsychotic (Neuroleptics)</vt:lpstr>
      <vt:lpstr>Drug Induced Parkinsonism</vt:lpstr>
      <vt:lpstr>Tardive Dyskinesia</vt:lpstr>
      <vt:lpstr>Preventing misuse of psych drugs</vt:lpstr>
      <vt:lpstr>Narcotics and Pain Management</vt:lpstr>
      <vt:lpstr>Propoxyphene (Darvocet)</vt:lpstr>
      <vt:lpstr>Warfarin – Drug Interactions</vt:lpstr>
      <vt:lpstr>Fluoxetine (Prozac) in Older Adults</vt:lpstr>
      <vt:lpstr>Tramadol (Ultram) in the Elderly</vt:lpstr>
      <vt:lpstr>Quinolones in the Older Adult</vt:lpstr>
      <vt:lpstr>CYP2D6</vt:lpstr>
      <vt:lpstr>Slide 38</vt:lpstr>
      <vt:lpstr>Serotonin Syndrome – A Spectrum of Toxicity</vt:lpstr>
      <vt:lpstr>Slide 40</vt:lpstr>
      <vt:lpstr>Slide 41</vt:lpstr>
      <vt:lpstr>Excess Tylenol</vt:lpstr>
      <vt:lpstr>Practical Tips for Appropriate Drug Prescribing in Older Adults</vt:lpstr>
      <vt:lpstr>Caveats</vt:lpstr>
      <vt:lpstr>Dr. Moylan’s Drug Paradise</vt:lpstr>
      <vt:lpstr>References &amp; Recommended Reading</vt:lpstr>
      <vt:lpstr>References – Serotonin Syndrome</vt:lpstr>
    </vt:vector>
  </TitlesOfParts>
  <Company>UMC - Internal Medicine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Appropriate Drug Prescribing in Older Adults</dc:title>
  <dc:creator>Kyle Moylan, M.D.</dc:creator>
  <cp:lastModifiedBy>Adam Cullina</cp:lastModifiedBy>
  <cp:revision>63</cp:revision>
  <dcterms:created xsi:type="dcterms:W3CDTF">2008-07-21T15:35:23Z</dcterms:created>
  <dcterms:modified xsi:type="dcterms:W3CDTF">2009-02-09T16:54:37Z</dcterms:modified>
</cp:coreProperties>
</file>